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3" r:id="rId8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3414" y="377761"/>
            <a:ext cx="508000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6676"/>
            <a:ext cx="9144000" cy="60213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740" y="836676"/>
            <a:ext cx="8590280" cy="1945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8367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714"/>
                </a:moveTo>
                <a:lnTo>
                  <a:pt x="9144000" y="836714"/>
                </a:lnTo>
                <a:lnTo>
                  <a:pt x="9144000" y="0"/>
                </a:lnTo>
                <a:lnTo>
                  <a:pt x="0" y="0"/>
                </a:lnTo>
                <a:lnTo>
                  <a:pt x="0" y="836714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8993"/>
            <a:ext cx="886714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164" y="1910460"/>
            <a:ext cx="8660130" cy="203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3191"/>
            <a:ext cx="91440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62000" y="4191000"/>
            <a:ext cx="5080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 marR="5080" indent="-721995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GRECIA</a:t>
            </a:r>
            <a:r>
              <a:rPr spc="-17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spc="-6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</a:t>
            </a:r>
            <a:r>
              <a:rPr spc="-2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spc="4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ROMA</a:t>
            </a:r>
            <a:endParaRPr spc="-4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3600" y="746700"/>
            <a:ext cx="581659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2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HISTORIA</a:t>
            </a:r>
            <a:r>
              <a:rPr sz="3200" b="1" u="sng" spc="-105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 </a:t>
            </a:r>
            <a:r>
              <a:rPr sz="3200" b="1" u="sng" spc="-25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Y</a:t>
            </a:r>
            <a:r>
              <a:rPr sz="3200" b="1" u="sng" spc="-75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 </a:t>
            </a:r>
            <a:r>
              <a:rPr sz="3200" b="1" u="sng" spc="-25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GEOGRAFÍA</a:t>
            </a:r>
            <a:r>
              <a:rPr lang="es-CL" sz="3200" b="1" u="sng" spc="-25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rial"/>
              </a:rPr>
              <a:t> MIÉRCOLES 16 DE JUNIO</a:t>
            </a:r>
            <a:endParaRPr sz="3200" b="1" u="sng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3D1226-B396-48EE-8F56-4B5253EC7E12}"/>
              </a:ext>
            </a:extLst>
          </p:cNvPr>
          <p:cNvSpPr txBox="1"/>
          <p:nvPr/>
        </p:nvSpPr>
        <p:spPr>
          <a:xfrm>
            <a:off x="571500" y="2430922"/>
            <a:ext cx="8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Objetivo:</a:t>
            </a:r>
            <a:r>
              <a:rPr lang="es-ES" sz="2000" b="1" u="sng" dirty="0">
                <a:latin typeface="Comic Sans MS" panose="030F0702030302020204" pitchFamily="66" charset="0"/>
              </a:rPr>
              <a:t> </a:t>
            </a:r>
            <a:r>
              <a:rPr lang="es-CL" sz="20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Reconocer el entorno geográfico de los antiguos griegos y romanos.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4335B6-6343-4A69-8EF9-C54574CB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60" y="55025"/>
            <a:ext cx="914479" cy="6916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CC0607-7DC9-4FD8-A2F2-394B4304BCC4}"/>
              </a:ext>
            </a:extLst>
          </p:cNvPr>
          <p:cNvSpPr txBox="1"/>
          <p:nvPr/>
        </p:nvSpPr>
        <p:spPr>
          <a:xfrm>
            <a:off x="81865" y="63007"/>
            <a:ext cx="4651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Colegio San Andrés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302181-77D2-4C93-804F-F50D05F2152E}"/>
              </a:ext>
            </a:extLst>
          </p:cNvPr>
          <p:cNvSpPr txBox="1"/>
          <p:nvPr/>
        </p:nvSpPr>
        <p:spPr>
          <a:xfrm>
            <a:off x="6021924" y="109629"/>
            <a:ext cx="3055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“Educando para crecer”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DCA2C2-225D-412C-8C8C-7AFC66319BA6}"/>
              </a:ext>
            </a:extLst>
          </p:cNvPr>
          <p:cNvSpPr txBox="1"/>
          <p:nvPr/>
        </p:nvSpPr>
        <p:spPr>
          <a:xfrm>
            <a:off x="1958661" y="4917865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4to A y 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3" y="1866288"/>
            <a:ext cx="9111176" cy="16450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322704"/>
            <a:ext cx="8778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/>
              <a:t>Las</a:t>
            </a:r>
            <a:r>
              <a:rPr sz="2000" spc="-10" dirty="0"/>
              <a:t> </a:t>
            </a:r>
            <a:r>
              <a:rPr sz="2000" spc="-110" dirty="0"/>
              <a:t>civilizaciones</a:t>
            </a:r>
            <a:r>
              <a:rPr sz="2000" spc="75" dirty="0"/>
              <a:t> </a:t>
            </a:r>
            <a:r>
              <a:rPr sz="2000" spc="-55" dirty="0"/>
              <a:t>que</a:t>
            </a:r>
            <a:r>
              <a:rPr sz="2000" spc="-30" dirty="0"/>
              <a:t> </a:t>
            </a:r>
            <a:r>
              <a:rPr sz="2000" spc="-100" dirty="0"/>
              <a:t>estudiaremos</a:t>
            </a:r>
            <a:r>
              <a:rPr sz="2000" spc="35" dirty="0"/>
              <a:t> </a:t>
            </a:r>
            <a:r>
              <a:rPr sz="2000" spc="-280" dirty="0"/>
              <a:t>se</a:t>
            </a:r>
            <a:r>
              <a:rPr sz="2000" spc="-270" dirty="0"/>
              <a:t> </a:t>
            </a:r>
            <a:r>
              <a:rPr sz="2000" spc="-40" dirty="0"/>
              <a:t>remontan</a:t>
            </a:r>
            <a:r>
              <a:rPr sz="2000" spc="50" dirty="0"/>
              <a:t> </a:t>
            </a:r>
            <a:r>
              <a:rPr sz="2000" spc="-5" dirty="0"/>
              <a:t>a</a:t>
            </a:r>
            <a:r>
              <a:rPr sz="2000" spc="-30" dirty="0"/>
              <a:t> </a:t>
            </a:r>
            <a:r>
              <a:rPr sz="2000" spc="-25" dirty="0"/>
              <a:t>la</a:t>
            </a:r>
            <a:r>
              <a:rPr sz="2000" spc="5" dirty="0"/>
              <a:t> </a:t>
            </a:r>
            <a:r>
              <a:rPr sz="2000" spc="-40" dirty="0"/>
              <a:t>edad</a:t>
            </a:r>
            <a:r>
              <a:rPr sz="2000" spc="-30" dirty="0"/>
              <a:t> antigua,</a:t>
            </a:r>
            <a:r>
              <a:rPr sz="2000" spc="25" dirty="0"/>
              <a:t> </a:t>
            </a:r>
            <a:r>
              <a:rPr sz="2000" spc="-90" dirty="0"/>
              <a:t>comenzando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125" dirty="0"/>
              <a:t>incluso</a:t>
            </a:r>
            <a:r>
              <a:rPr sz="2000" spc="20" dirty="0"/>
              <a:t> </a:t>
            </a:r>
            <a:r>
              <a:rPr sz="2000" spc="-110" dirty="0"/>
              <a:t>en</a:t>
            </a:r>
            <a:r>
              <a:rPr sz="2000" spc="-40" dirty="0"/>
              <a:t> </a:t>
            </a:r>
            <a:r>
              <a:rPr sz="2000" spc="-150" dirty="0"/>
              <a:t>años</a:t>
            </a:r>
            <a:r>
              <a:rPr sz="2000" spc="10" dirty="0"/>
              <a:t> </a:t>
            </a:r>
            <a:r>
              <a:rPr sz="2000" spc="-105" dirty="0"/>
              <a:t>antes</a:t>
            </a:r>
            <a:r>
              <a:rPr sz="2000" spc="-10" dirty="0"/>
              <a:t> </a:t>
            </a:r>
            <a:r>
              <a:rPr sz="2000" spc="-75" dirty="0"/>
              <a:t>de</a:t>
            </a:r>
            <a:r>
              <a:rPr sz="2000" spc="-25" dirty="0"/>
              <a:t> </a:t>
            </a:r>
            <a:r>
              <a:rPr sz="2000" spc="-120" dirty="0"/>
              <a:t>Cristo.</a:t>
            </a:r>
            <a:r>
              <a:rPr sz="2000" spc="15" dirty="0"/>
              <a:t> </a:t>
            </a:r>
            <a:r>
              <a:rPr sz="2000" spc="-100" dirty="0"/>
              <a:t>Observa</a:t>
            </a:r>
            <a:r>
              <a:rPr sz="2000" dirty="0"/>
              <a:t> </a:t>
            </a:r>
            <a:r>
              <a:rPr sz="2000" spc="-25" dirty="0"/>
              <a:t>la</a:t>
            </a:r>
            <a:r>
              <a:rPr sz="2000" spc="-15" dirty="0"/>
              <a:t> </a:t>
            </a:r>
            <a:r>
              <a:rPr sz="2000" spc="-60" dirty="0"/>
              <a:t>línea</a:t>
            </a:r>
            <a:r>
              <a:rPr sz="2000" spc="-5" dirty="0"/>
              <a:t> </a:t>
            </a:r>
            <a:r>
              <a:rPr sz="2000" spc="-75" dirty="0"/>
              <a:t>de</a:t>
            </a:r>
            <a:r>
              <a:rPr sz="2000" spc="-25" dirty="0"/>
              <a:t> </a:t>
            </a:r>
            <a:r>
              <a:rPr sz="2000" spc="-30" dirty="0"/>
              <a:t>tiempo</a:t>
            </a:r>
            <a:r>
              <a:rPr sz="2000" spc="25" dirty="0"/>
              <a:t> </a:t>
            </a:r>
            <a:r>
              <a:rPr sz="2000" spc="-120" dirty="0"/>
              <a:t>con</a:t>
            </a:r>
            <a:r>
              <a:rPr sz="2000" spc="-30" dirty="0"/>
              <a:t> </a:t>
            </a:r>
            <a:r>
              <a:rPr sz="2000" spc="-95" dirty="0"/>
              <a:t>ambas</a:t>
            </a:r>
            <a:r>
              <a:rPr sz="2000" spc="30" dirty="0"/>
              <a:t> </a:t>
            </a:r>
            <a:r>
              <a:rPr sz="2000" spc="-110" dirty="0"/>
              <a:t>civilizaciones.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350520" y="0"/>
            <a:ext cx="8371840" cy="1478280"/>
            <a:chOff x="350520" y="0"/>
            <a:chExt cx="8371840" cy="1478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" y="0"/>
              <a:ext cx="8371840" cy="1478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820" y="71119"/>
              <a:ext cx="7239000" cy="1389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160" y="2540"/>
              <a:ext cx="8290559" cy="1414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546" y="152527"/>
              <a:ext cx="7992948" cy="11162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9546" y="152527"/>
              <a:ext cx="7993380" cy="1116330"/>
            </a:xfrm>
            <a:custGeom>
              <a:avLst/>
              <a:gdLst/>
              <a:ahLst/>
              <a:cxnLst/>
              <a:rect l="l" t="t" r="r" b="b"/>
              <a:pathLst>
                <a:path w="7993380" h="1116330">
                  <a:moveTo>
                    <a:pt x="0" y="154940"/>
                  </a:moveTo>
                  <a:lnTo>
                    <a:pt x="4061" y="134881"/>
                  </a:lnTo>
                  <a:lnTo>
                    <a:pt x="15136" y="118491"/>
                  </a:lnTo>
                  <a:lnTo>
                    <a:pt x="31562" y="107434"/>
                  </a:lnTo>
                  <a:lnTo>
                    <a:pt x="51676" y="103377"/>
                  </a:lnTo>
                  <a:lnTo>
                    <a:pt x="7889570" y="103377"/>
                  </a:lnTo>
                  <a:lnTo>
                    <a:pt x="7889570" y="51689"/>
                  </a:lnTo>
                  <a:lnTo>
                    <a:pt x="7893628" y="31557"/>
                  </a:lnTo>
                  <a:lnTo>
                    <a:pt x="7904699" y="15128"/>
                  </a:lnTo>
                  <a:lnTo>
                    <a:pt x="7921127" y="4058"/>
                  </a:lnTo>
                  <a:lnTo>
                    <a:pt x="7941259" y="0"/>
                  </a:lnTo>
                  <a:lnTo>
                    <a:pt x="7961337" y="4058"/>
                  </a:lnTo>
                  <a:lnTo>
                    <a:pt x="7977771" y="15128"/>
                  </a:lnTo>
                  <a:lnTo>
                    <a:pt x="7988872" y="31557"/>
                  </a:lnTo>
                  <a:lnTo>
                    <a:pt x="7992948" y="51689"/>
                  </a:lnTo>
                  <a:lnTo>
                    <a:pt x="7992948" y="961263"/>
                  </a:lnTo>
                  <a:lnTo>
                    <a:pt x="7988872" y="981340"/>
                  </a:lnTo>
                  <a:lnTo>
                    <a:pt x="7977771" y="997775"/>
                  </a:lnTo>
                  <a:lnTo>
                    <a:pt x="7961337" y="1008876"/>
                  </a:lnTo>
                  <a:lnTo>
                    <a:pt x="7941259" y="1012951"/>
                  </a:lnTo>
                  <a:lnTo>
                    <a:pt x="103352" y="1012951"/>
                  </a:lnTo>
                  <a:lnTo>
                    <a:pt x="103352" y="1064514"/>
                  </a:lnTo>
                  <a:lnTo>
                    <a:pt x="99291" y="1084645"/>
                  </a:lnTo>
                  <a:lnTo>
                    <a:pt x="88215" y="1101074"/>
                  </a:lnTo>
                  <a:lnTo>
                    <a:pt x="71789" y="1112144"/>
                  </a:lnTo>
                  <a:lnTo>
                    <a:pt x="51676" y="1116202"/>
                  </a:lnTo>
                  <a:lnTo>
                    <a:pt x="31562" y="1112144"/>
                  </a:lnTo>
                  <a:lnTo>
                    <a:pt x="15136" y="1101074"/>
                  </a:lnTo>
                  <a:lnTo>
                    <a:pt x="4061" y="1084645"/>
                  </a:lnTo>
                  <a:lnTo>
                    <a:pt x="0" y="1064514"/>
                  </a:lnTo>
                  <a:lnTo>
                    <a:pt x="0" y="154940"/>
                  </a:lnTo>
                  <a:close/>
                </a:path>
                <a:path w="7993380" h="1116330">
                  <a:moveTo>
                    <a:pt x="7889570" y="103377"/>
                  </a:moveTo>
                  <a:lnTo>
                    <a:pt x="7941259" y="103377"/>
                  </a:lnTo>
                  <a:lnTo>
                    <a:pt x="7961337" y="99302"/>
                  </a:lnTo>
                  <a:lnTo>
                    <a:pt x="7977771" y="88201"/>
                  </a:lnTo>
                  <a:lnTo>
                    <a:pt x="7988872" y="71766"/>
                  </a:lnTo>
                  <a:lnTo>
                    <a:pt x="7992948" y="51689"/>
                  </a:lnTo>
                </a:path>
                <a:path w="7993380" h="1116330">
                  <a:moveTo>
                    <a:pt x="7941259" y="103377"/>
                  </a:moveTo>
                  <a:lnTo>
                    <a:pt x="7941259" y="51689"/>
                  </a:lnTo>
                  <a:lnTo>
                    <a:pt x="7939229" y="61718"/>
                  </a:lnTo>
                  <a:lnTo>
                    <a:pt x="7933686" y="69913"/>
                  </a:lnTo>
                  <a:lnTo>
                    <a:pt x="7925453" y="75441"/>
                  </a:lnTo>
                  <a:lnTo>
                    <a:pt x="7915351" y="77470"/>
                  </a:lnTo>
                  <a:lnTo>
                    <a:pt x="7905322" y="75441"/>
                  </a:lnTo>
                  <a:lnTo>
                    <a:pt x="7897126" y="69913"/>
                  </a:lnTo>
                  <a:lnTo>
                    <a:pt x="7891598" y="61718"/>
                  </a:lnTo>
                  <a:lnTo>
                    <a:pt x="7889570" y="5168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784" y="276923"/>
              <a:ext cx="112864" cy="869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2899" y="307466"/>
              <a:ext cx="0" cy="858519"/>
            </a:xfrm>
            <a:custGeom>
              <a:avLst/>
              <a:gdLst/>
              <a:ahLst/>
              <a:cxnLst/>
              <a:rect l="l" t="t" r="r" b="b"/>
              <a:pathLst>
                <a:path h="858519">
                  <a:moveTo>
                    <a:pt x="0" y="0"/>
                  </a:moveTo>
                  <a:lnTo>
                    <a:pt x="0" y="85801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874" y="3525901"/>
            <a:ext cx="9070340" cy="3332479"/>
            <a:chOff x="73874" y="3525901"/>
            <a:chExt cx="9070340" cy="3332479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5378" y="3717036"/>
              <a:ext cx="4968620" cy="314096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574" y="3538601"/>
              <a:ext cx="4068445" cy="2122805"/>
            </a:xfrm>
            <a:custGeom>
              <a:avLst/>
              <a:gdLst/>
              <a:ahLst/>
              <a:cxnLst/>
              <a:rect l="l" t="t" r="r" b="b"/>
              <a:pathLst>
                <a:path w="4068445" h="2122804">
                  <a:moveTo>
                    <a:pt x="3714154" y="0"/>
                  </a:moveTo>
                  <a:lnTo>
                    <a:pt x="353785" y="0"/>
                  </a:lnTo>
                  <a:lnTo>
                    <a:pt x="305778" y="3229"/>
                  </a:lnTo>
                  <a:lnTo>
                    <a:pt x="259735" y="12635"/>
                  </a:lnTo>
                  <a:lnTo>
                    <a:pt x="216076" y="27797"/>
                  </a:lnTo>
                  <a:lnTo>
                    <a:pt x="175223" y="48292"/>
                  </a:lnTo>
                  <a:lnTo>
                    <a:pt x="137597" y="73701"/>
                  </a:lnTo>
                  <a:lnTo>
                    <a:pt x="103621" y="103600"/>
                  </a:lnTo>
                  <a:lnTo>
                    <a:pt x="73715" y="137568"/>
                  </a:lnTo>
                  <a:lnTo>
                    <a:pt x="48302" y="175184"/>
                  </a:lnTo>
                  <a:lnTo>
                    <a:pt x="27802" y="216027"/>
                  </a:lnTo>
                  <a:lnTo>
                    <a:pt x="12637" y="259673"/>
                  </a:lnTo>
                  <a:lnTo>
                    <a:pt x="3229" y="305703"/>
                  </a:lnTo>
                  <a:lnTo>
                    <a:pt x="0" y="353694"/>
                  </a:lnTo>
                  <a:lnTo>
                    <a:pt x="0" y="1768856"/>
                  </a:lnTo>
                  <a:lnTo>
                    <a:pt x="3229" y="1816875"/>
                  </a:lnTo>
                  <a:lnTo>
                    <a:pt x="12637" y="1862928"/>
                  </a:lnTo>
                  <a:lnTo>
                    <a:pt x="27802" y="1906593"/>
                  </a:lnTo>
                  <a:lnTo>
                    <a:pt x="48302" y="1947449"/>
                  </a:lnTo>
                  <a:lnTo>
                    <a:pt x="73715" y="1985074"/>
                  </a:lnTo>
                  <a:lnTo>
                    <a:pt x="103621" y="2019049"/>
                  </a:lnTo>
                  <a:lnTo>
                    <a:pt x="137597" y="2048951"/>
                  </a:lnTo>
                  <a:lnTo>
                    <a:pt x="175223" y="2074361"/>
                  </a:lnTo>
                  <a:lnTo>
                    <a:pt x="216076" y="2094857"/>
                  </a:lnTo>
                  <a:lnTo>
                    <a:pt x="259735" y="2110018"/>
                  </a:lnTo>
                  <a:lnTo>
                    <a:pt x="305778" y="2119423"/>
                  </a:lnTo>
                  <a:lnTo>
                    <a:pt x="353785" y="2122652"/>
                  </a:lnTo>
                  <a:lnTo>
                    <a:pt x="3714154" y="2122652"/>
                  </a:lnTo>
                  <a:lnTo>
                    <a:pt x="3762174" y="2119423"/>
                  </a:lnTo>
                  <a:lnTo>
                    <a:pt x="3808229" y="2110018"/>
                  </a:lnTo>
                  <a:lnTo>
                    <a:pt x="3851895" y="2094857"/>
                  </a:lnTo>
                  <a:lnTo>
                    <a:pt x="3892753" y="2074361"/>
                  </a:lnTo>
                  <a:lnTo>
                    <a:pt x="3930382" y="2048951"/>
                  </a:lnTo>
                  <a:lnTo>
                    <a:pt x="3964360" y="2019049"/>
                  </a:lnTo>
                  <a:lnTo>
                    <a:pt x="3994266" y="1985074"/>
                  </a:lnTo>
                  <a:lnTo>
                    <a:pt x="4019678" y="1947449"/>
                  </a:lnTo>
                  <a:lnTo>
                    <a:pt x="4040177" y="1906593"/>
                  </a:lnTo>
                  <a:lnTo>
                    <a:pt x="4055340" y="1862928"/>
                  </a:lnTo>
                  <a:lnTo>
                    <a:pt x="4064747" y="1816875"/>
                  </a:lnTo>
                  <a:lnTo>
                    <a:pt x="4067976" y="1768856"/>
                  </a:lnTo>
                  <a:lnTo>
                    <a:pt x="4067976" y="353694"/>
                  </a:lnTo>
                  <a:lnTo>
                    <a:pt x="4064747" y="305703"/>
                  </a:lnTo>
                  <a:lnTo>
                    <a:pt x="4055340" y="259673"/>
                  </a:lnTo>
                  <a:lnTo>
                    <a:pt x="4040177" y="216026"/>
                  </a:lnTo>
                  <a:lnTo>
                    <a:pt x="4019678" y="175184"/>
                  </a:lnTo>
                  <a:lnTo>
                    <a:pt x="3994266" y="137568"/>
                  </a:lnTo>
                  <a:lnTo>
                    <a:pt x="3964360" y="103600"/>
                  </a:lnTo>
                  <a:lnTo>
                    <a:pt x="3930382" y="73701"/>
                  </a:lnTo>
                  <a:lnTo>
                    <a:pt x="3892753" y="48292"/>
                  </a:lnTo>
                  <a:lnTo>
                    <a:pt x="3851895" y="27797"/>
                  </a:lnTo>
                  <a:lnTo>
                    <a:pt x="3808229" y="12635"/>
                  </a:lnTo>
                  <a:lnTo>
                    <a:pt x="3762174" y="3229"/>
                  </a:lnTo>
                  <a:lnTo>
                    <a:pt x="3714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574" y="3538601"/>
              <a:ext cx="4068445" cy="2122805"/>
            </a:xfrm>
            <a:custGeom>
              <a:avLst/>
              <a:gdLst/>
              <a:ahLst/>
              <a:cxnLst/>
              <a:rect l="l" t="t" r="r" b="b"/>
              <a:pathLst>
                <a:path w="4068445" h="2122804">
                  <a:moveTo>
                    <a:pt x="0" y="353694"/>
                  </a:moveTo>
                  <a:lnTo>
                    <a:pt x="3229" y="305703"/>
                  </a:lnTo>
                  <a:lnTo>
                    <a:pt x="12637" y="259673"/>
                  </a:lnTo>
                  <a:lnTo>
                    <a:pt x="27802" y="216027"/>
                  </a:lnTo>
                  <a:lnTo>
                    <a:pt x="48302" y="175184"/>
                  </a:lnTo>
                  <a:lnTo>
                    <a:pt x="73715" y="137568"/>
                  </a:lnTo>
                  <a:lnTo>
                    <a:pt x="103621" y="103600"/>
                  </a:lnTo>
                  <a:lnTo>
                    <a:pt x="137597" y="73701"/>
                  </a:lnTo>
                  <a:lnTo>
                    <a:pt x="175223" y="48292"/>
                  </a:lnTo>
                  <a:lnTo>
                    <a:pt x="216076" y="27797"/>
                  </a:lnTo>
                  <a:lnTo>
                    <a:pt x="259735" y="12635"/>
                  </a:lnTo>
                  <a:lnTo>
                    <a:pt x="305778" y="3229"/>
                  </a:lnTo>
                  <a:lnTo>
                    <a:pt x="353785" y="0"/>
                  </a:lnTo>
                  <a:lnTo>
                    <a:pt x="3714154" y="0"/>
                  </a:lnTo>
                  <a:lnTo>
                    <a:pt x="3762174" y="3229"/>
                  </a:lnTo>
                  <a:lnTo>
                    <a:pt x="3808229" y="12635"/>
                  </a:lnTo>
                  <a:lnTo>
                    <a:pt x="3851895" y="27797"/>
                  </a:lnTo>
                  <a:lnTo>
                    <a:pt x="3892753" y="48292"/>
                  </a:lnTo>
                  <a:lnTo>
                    <a:pt x="3930382" y="73701"/>
                  </a:lnTo>
                  <a:lnTo>
                    <a:pt x="3964360" y="103600"/>
                  </a:lnTo>
                  <a:lnTo>
                    <a:pt x="3994266" y="137568"/>
                  </a:lnTo>
                  <a:lnTo>
                    <a:pt x="4019678" y="175184"/>
                  </a:lnTo>
                  <a:lnTo>
                    <a:pt x="4040177" y="216026"/>
                  </a:lnTo>
                  <a:lnTo>
                    <a:pt x="4055340" y="259673"/>
                  </a:lnTo>
                  <a:lnTo>
                    <a:pt x="4064747" y="305703"/>
                  </a:lnTo>
                  <a:lnTo>
                    <a:pt x="4067976" y="353694"/>
                  </a:lnTo>
                  <a:lnTo>
                    <a:pt x="4067976" y="1768856"/>
                  </a:lnTo>
                  <a:lnTo>
                    <a:pt x="4064747" y="1816875"/>
                  </a:lnTo>
                  <a:lnTo>
                    <a:pt x="4055340" y="1862928"/>
                  </a:lnTo>
                  <a:lnTo>
                    <a:pt x="4040177" y="1906593"/>
                  </a:lnTo>
                  <a:lnTo>
                    <a:pt x="4019678" y="1947449"/>
                  </a:lnTo>
                  <a:lnTo>
                    <a:pt x="3994266" y="1985074"/>
                  </a:lnTo>
                  <a:lnTo>
                    <a:pt x="3964360" y="2019049"/>
                  </a:lnTo>
                  <a:lnTo>
                    <a:pt x="3930382" y="2048951"/>
                  </a:lnTo>
                  <a:lnTo>
                    <a:pt x="3892753" y="2074361"/>
                  </a:lnTo>
                  <a:lnTo>
                    <a:pt x="3851895" y="2094857"/>
                  </a:lnTo>
                  <a:lnTo>
                    <a:pt x="3808229" y="2110018"/>
                  </a:lnTo>
                  <a:lnTo>
                    <a:pt x="3762174" y="2119423"/>
                  </a:lnTo>
                  <a:lnTo>
                    <a:pt x="3714154" y="2122652"/>
                  </a:lnTo>
                  <a:lnTo>
                    <a:pt x="353785" y="2122652"/>
                  </a:lnTo>
                  <a:lnTo>
                    <a:pt x="305778" y="2119423"/>
                  </a:lnTo>
                  <a:lnTo>
                    <a:pt x="259735" y="2110018"/>
                  </a:lnTo>
                  <a:lnTo>
                    <a:pt x="216076" y="2094857"/>
                  </a:lnTo>
                  <a:lnTo>
                    <a:pt x="175223" y="2074361"/>
                  </a:lnTo>
                  <a:lnTo>
                    <a:pt x="137597" y="2048951"/>
                  </a:lnTo>
                  <a:lnTo>
                    <a:pt x="103621" y="2019049"/>
                  </a:lnTo>
                  <a:lnTo>
                    <a:pt x="73715" y="1985074"/>
                  </a:lnTo>
                  <a:lnTo>
                    <a:pt x="48302" y="1947449"/>
                  </a:lnTo>
                  <a:lnTo>
                    <a:pt x="27802" y="1906593"/>
                  </a:lnTo>
                  <a:lnTo>
                    <a:pt x="12637" y="1862928"/>
                  </a:lnTo>
                  <a:lnTo>
                    <a:pt x="3229" y="1816875"/>
                  </a:lnTo>
                  <a:lnTo>
                    <a:pt x="0" y="1768856"/>
                  </a:lnTo>
                  <a:lnTo>
                    <a:pt x="0" y="353694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1094" y="418846"/>
            <a:ext cx="684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2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LA </a:t>
            </a:r>
            <a:r>
              <a:rPr sz="1800" spc="-140" dirty="0">
                <a:latin typeface="Microsoft Sans Serif"/>
                <a:cs typeface="Microsoft Sans Serif"/>
              </a:rPr>
              <a:t>HISTORIA</a:t>
            </a:r>
            <a:r>
              <a:rPr sz="1800" spc="-13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ES</a:t>
            </a:r>
            <a:r>
              <a:rPr sz="1800" spc="-30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LA </a:t>
            </a:r>
            <a:r>
              <a:rPr sz="1800" spc="-114" dirty="0">
                <a:latin typeface="Microsoft Sans Serif"/>
                <a:cs typeface="Microsoft Sans Serif"/>
              </a:rPr>
              <a:t>DISCIPLINA </a:t>
            </a:r>
            <a:r>
              <a:rPr sz="1800" spc="-155" dirty="0">
                <a:latin typeface="Microsoft Sans Serif"/>
                <a:cs typeface="Microsoft Sans Serif"/>
              </a:rPr>
              <a:t>QUE </a:t>
            </a:r>
            <a:r>
              <a:rPr sz="1800" spc="-105" dirty="0">
                <a:latin typeface="Microsoft Sans Serif"/>
                <a:cs typeface="Microsoft Sans Serif"/>
              </a:rPr>
              <a:t>NARRA </a:t>
            </a:r>
            <a:r>
              <a:rPr sz="1800" spc="-180" dirty="0">
                <a:latin typeface="Microsoft Sans Serif"/>
                <a:cs typeface="Microsoft Sans Serif"/>
              </a:rPr>
              <a:t>LOS</a:t>
            </a:r>
            <a:r>
              <a:rPr sz="1800" spc="-175" dirty="0">
                <a:latin typeface="Microsoft Sans Serif"/>
                <a:cs typeface="Microsoft Sans Serif"/>
              </a:rPr>
              <a:t> </a:t>
            </a:r>
            <a:r>
              <a:rPr sz="1800" spc="-150" dirty="0">
                <a:latin typeface="Microsoft Sans Serif"/>
                <a:cs typeface="Microsoft Sans Serif"/>
              </a:rPr>
              <a:t>ACONTECIMIENTOS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PASADOS,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LOS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85" dirty="0">
                <a:latin typeface="Microsoft Sans Serif"/>
                <a:cs typeface="Microsoft Sans Serif"/>
              </a:rPr>
              <a:t>ORÍGENES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6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LA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SOCIEDAD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40" dirty="0">
                <a:latin typeface="Microsoft Sans Serif"/>
                <a:cs typeface="Microsoft Sans Serif"/>
              </a:rPr>
              <a:t>SU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EVOLUCIÓN.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7" y="5742825"/>
            <a:ext cx="3996054" cy="967105"/>
          </a:xfrm>
          <a:custGeom>
            <a:avLst/>
            <a:gdLst/>
            <a:ahLst/>
            <a:cxnLst/>
            <a:rect l="l" t="t" r="r" b="b"/>
            <a:pathLst>
              <a:path w="3996054" h="967104">
                <a:moveTo>
                  <a:pt x="0" y="161150"/>
                </a:moveTo>
                <a:lnTo>
                  <a:pt x="5756" y="118309"/>
                </a:lnTo>
                <a:lnTo>
                  <a:pt x="22001" y="79814"/>
                </a:lnTo>
                <a:lnTo>
                  <a:pt x="47200" y="47199"/>
                </a:lnTo>
                <a:lnTo>
                  <a:pt x="79815" y="22001"/>
                </a:lnTo>
                <a:lnTo>
                  <a:pt x="118311" y="5756"/>
                </a:lnTo>
                <a:lnTo>
                  <a:pt x="161151" y="0"/>
                </a:lnTo>
                <a:lnTo>
                  <a:pt x="3834766" y="0"/>
                </a:lnTo>
                <a:lnTo>
                  <a:pt x="3877616" y="5756"/>
                </a:lnTo>
                <a:lnTo>
                  <a:pt x="3916116" y="22001"/>
                </a:lnTo>
                <a:lnTo>
                  <a:pt x="3948732" y="47199"/>
                </a:lnTo>
                <a:lnTo>
                  <a:pt x="3973930" y="79814"/>
                </a:lnTo>
                <a:lnTo>
                  <a:pt x="3990173" y="118309"/>
                </a:lnTo>
                <a:lnTo>
                  <a:pt x="3995929" y="161150"/>
                </a:lnTo>
                <a:lnTo>
                  <a:pt x="3995929" y="805738"/>
                </a:lnTo>
                <a:lnTo>
                  <a:pt x="3990173" y="848573"/>
                </a:lnTo>
                <a:lnTo>
                  <a:pt x="3973930" y="887065"/>
                </a:lnTo>
                <a:lnTo>
                  <a:pt x="3948732" y="919678"/>
                </a:lnTo>
                <a:lnTo>
                  <a:pt x="3916116" y="944875"/>
                </a:lnTo>
                <a:lnTo>
                  <a:pt x="3877616" y="961120"/>
                </a:lnTo>
                <a:lnTo>
                  <a:pt x="3834766" y="966876"/>
                </a:lnTo>
                <a:lnTo>
                  <a:pt x="161151" y="966876"/>
                </a:lnTo>
                <a:lnTo>
                  <a:pt x="118311" y="961120"/>
                </a:lnTo>
                <a:lnTo>
                  <a:pt x="79815" y="944875"/>
                </a:lnTo>
                <a:lnTo>
                  <a:pt x="47200" y="919678"/>
                </a:lnTo>
                <a:lnTo>
                  <a:pt x="22001" y="887065"/>
                </a:lnTo>
                <a:lnTo>
                  <a:pt x="5756" y="848573"/>
                </a:lnTo>
                <a:lnTo>
                  <a:pt x="0" y="805738"/>
                </a:lnTo>
                <a:lnTo>
                  <a:pt x="0" y="161150"/>
                </a:lnTo>
                <a:close/>
              </a:path>
            </a:pathLst>
          </a:custGeom>
          <a:ln w="25400">
            <a:solidFill>
              <a:srgbClr val="4AAC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9077" y="3676650"/>
            <a:ext cx="3663315" cy="292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15875" indent="1270" algn="ctr">
              <a:lnSpc>
                <a:spcPct val="100000"/>
              </a:lnSpc>
              <a:spcBef>
                <a:spcPts val="100"/>
              </a:spcBef>
            </a:pPr>
            <a:r>
              <a:rPr sz="1700" spc="-60" dirty="0">
                <a:latin typeface="Microsoft Sans Serif"/>
                <a:cs typeface="Microsoft Sans Serif"/>
              </a:rPr>
              <a:t>Hac</a:t>
            </a:r>
            <a:r>
              <a:rPr sz="1700" spc="-45" dirty="0">
                <a:latin typeface="Microsoft Sans Serif"/>
                <a:cs typeface="Microsoft Sans Serif"/>
              </a:rPr>
              <a:t>i</a:t>
            </a:r>
            <a:r>
              <a:rPr sz="1700" spc="-5" dirty="0">
                <a:latin typeface="Microsoft Sans Serif"/>
                <a:cs typeface="Microsoft Sans Serif"/>
              </a:rPr>
              <a:t>a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l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spc="-345" dirty="0">
                <a:latin typeface="Microsoft Sans Serif"/>
                <a:cs typeface="Microsoft Sans Serif"/>
              </a:rPr>
              <a:t>s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a</a:t>
            </a:r>
            <a:r>
              <a:rPr sz="1700" spc="-45" dirty="0">
                <a:latin typeface="Microsoft Sans Serif"/>
                <a:cs typeface="Microsoft Sans Serif"/>
              </a:rPr>
              <a:t>ñ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spc="-345" dirty="0">
                <a:latin typeface="Microsoft Sans Serif"/>
                <a:cs typeface="Microsoft Sans Serif"/>
              </a:rPr>
              <a:t>s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14" dirty="0">
                <a:latin typeface="Microsoft Sans Serif"/>
                <a:cs typeface="Microsoft Sans Serif"/>
              </a:rPr>
              <a:t>1200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80" dirty="0">
                <a:latin typeface="Microsoft Sans Serif"/>
                <a:cs typeface="Microsoft Sans Serif"/>
              </a:rPr>
              <a:t>a</a:t>
            </a:r>
            <a:r>
              <a:rPr sz="1700" spc="-50" dirty="0">
                <a:latin typeface="Microsoft Sans Serif"/>
                <a:cs typeface="Microsoft Sans Serif"/>
              </a:rPr>
              <a:t>.</a:t>
            </a:r>
            <a:r>
              <a:rPr sz="1700" spc="-220" dirty="0">
                <a:latin typeface="Microsoft Sans Serif"/>
                <a:cs typeface="Microsoft Sans Serif"/>
              </a:rPr>
              <a:t>C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355" dirty="0">
                <a:latin typeface="Microsoft Sans Serif"/>
                <a:cs typeface="Microsoft Sans Serif"/>
              </a:rPr>
              <a:t>s</a:t>
            </a:r>
            <a:r>
              <a:rPr sz="1700" spc="-130" dirty="0">
                <a:latin typeface="Microsoft Sans Serif"/>
                <a:cs typeface="Microsoft Sans Serif"/>
              </a:rPr>
              <a:t>e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20" dirty="0">
                <a:latin typeface="Microsoft Sans Serif"/>
                <a:cs typeface="Microsoft Sans Serif"/>
              </a:rPr>
              <a:t>c</a:t>
            </a:r>
            <a:r>
              <a:rPr sz="1700" spc="-145" dirty="0">
                <a:latin typeface="Microsoft Sans Serif"/>
                <a:cs typeface="Microsoft Sans Serif"/>
              </a:rPr>
              <a:t>o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-105" dirty="0">
                <a:latin typeface="Microsoft Sans Serif"/>
                <a:cs typeface="Microsoft Sans Serif"/>
              </a:rPr>
              <a:t>n</a:t>
            </a:r>
            <a:r>
              <a:rPr sz="1700" spc="-110" dirty="0">
                <a:latin typeface="Microsoft Sans Serif"/>
                <a:cs typeface="Microsoft Sans Serif"/>
              </a:rPr>
              <a:t>zó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a  </a:t>
            </a:r>
            <a:r>
              <a:rPr sz="1700" spc="-65" dirty="0">
                <a:latin typeface="Microsoft Sans Serif"/>
                <a:cs typeface="Microsoft Sans Serif"/>
              </a:rPr>
              <a:t>desarrollar </a:t>
            </a:r>
            <a:r>
              <a:rPr sz="1700" spc="-20" dirty="0">
                <a:latin typeface="Microsoft Sans Serif"/>
                <a:cs typeface="Microsoft Sans Serif"/>
              </a:rPr>
              <a:t>la </a:t>
            </a:r>
            <a:r>
              <a:rPr sz="1700" spc="-65" dirty="0">
                <a:latin typeface="Microsoft Sans Serif"/>
                <a:cs typeface="Microsoft Sans Serif"/>
              </a:rPr>
              <a:t>civilización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80" dirty="0">
                <a:latin typeface="Microsoft Sans Serif"/>
                <a:cs typeface="Microsoft Sans Serif"/>
              </a:rPr>
              <a:t>Griega. </a:t>
            </a:r>
            <a:r>
              <a:rPr sz="1700" spc="-40" dirty="0">
                <a:latin typeface="Microsoft Sans Serif"/>
                <a:cs typeface="Microsoft Sans Serif"/>
              </a:rPr>
              <a:t>La 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spc="-55" dirty="0">
                <a:latin typeface="Microsoft Sans Serif"/>
                <a:cs typeface="Microsoft Sans Serif"/>
              </a:rPr>
              <a:t>h</a:t>
            </a:r>
            <a:r>
              <a:rPr sz="1700" spc="-45" dirty="0">
                <a:latin typeface="Microsoft Sans Serif"/>
                <a:cs typeface="Microsoft Sans Serif"/>
              </a:rPr>
              <a:t>i</a:t>
            </a:r>
            <a:r>
              <a:rPr sz="1700" spc="-355" dirty="0">
                <a:latin typeface="Microsoft Sans Serif"/>
                <a:cs typeface="Microsoft Sans Serif"/>
              </a:rPr>
              <a:t>s</a:t>
            </a:r>
            <a:r>
              <a:rPr sz="1700" spc="10" dirty="0">
                <a:latin typeface="Microsoft Sans Serif"/>
                <a:cs typeface="Microsoft Sans Serif"/>
              </a:rPr>
              <a:t>to</a:t>
            </a:r>
            <a:r>
              <a:rPr sz="1700" spc="-10" dirty="0">
                <a:latin typeface="Microsoft Sans Serif"/>
                <a:cs typeface="Microsoft Sans Serif"/>
              </a:rPr>
              <a:t>r</a:t>
            </a:r>
            <a:r>
              <a:rPr sz="1700" spc="-30" dirty="0">
                <a:latin typeface="Microsoft Sans Serif"/>
                <a:cs typeface="Microsoft Sans Serif"/>
              </a:rPr>
              <a:t>i</a:t>
            </a:r>
            <a:r>
              <a:rPr sz="1700" spc="-5" dirty="0">
                <a:latin typeface="Microsoft Sans Serif"/>
                <a:cs typeface="Microsoft Sans Serif"/>
              </a:rPr>
              <a:t>a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d</a:t>
            </a:r>
            <a:r>
              <a:rPr sz="1700" spc="-130" dirty="0">
                <a:latin typeface="Microsoft Sans Serif"/>
                <a:cs typeface="Microsoft Sans Serif"/>
              </a:rPr>
              <a:t>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215" dirty="0">
                <a:latin typeface="Microsoft Sans Serif"/>
                <a:cs typeface="Microsoft Sans Serif"/>
              </a:rPr>
              <a:t>R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5" dirty="0">
                <a:latin typeface="Microsoft Sans Serif"/>
                <a:cs typeface="Microsoft Sans Serif"/>
              </a:rPr>
              <a:t>a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p</a:t>
            </a:r>
            <a:r>
              <a:rPr sz="1700" spc="-45" dirty="0">
                <a:latin typeface="Microsoft Sans Serif"/>
                <a:cs typeface="Microsoft Sans Serif"/>
              </a:rPr>
              <a:t>o</a:t>
            </a:r>
            <a:r>
              <a:rPr sz="1700" spc="-355" dirty="0">
                <a:latin typeface="Microsoft Sans Serif"/>
                <a:cs typeface="Microsoft Sans Serif"/>
              </a:rPr>
              <a:t>s</a:t>
            </a:r>
            <a:r>
              <a:rPr sz="1700" spc="-130" dirty="0">
                <a:latin typeface="Microsoft Sans Serif"/>
                <a:cs typeface="Microsoft Sans Serif"/>
              </a:rPr>
              <a:t>ee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45" dirty="0">
                <a:latin typeface="Microsoft Sans Serif"/>
                <a:cs typeface="Microsoft Sans Serif"/>
              </a:rPr>
              <a:t>tr</a:t>
            </a:r>
            <a:r>
              <a:rPr sz="1700" spc="-235" dirty="0">
                <a:latin typeface="Microsoft Sans Serif"/>
                <a:cs typeface="Microsoft Sans Serif"/>
              </a:rPr>
              <a:t>es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peri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spc="-10" dirty="0">
                <a:latin typeface="Microsoft Sans Serif"/>
                <a:cs typeface="Microsoft Sans Serif"/>
              </a:rPr>
              <a:t>d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spc="-240" dirty="0">
                <a:latin typeface="Microsoft Sans Serif"/>
                <a:cs typeface="Microsoft Sans Serif"/>
              </a:rPr>
              <a:t>s  </a:t>
            </a:r>
            <a:r>
              <a:rPr sz="1700" spc="-40" dirty="0">
                <a:latin typeface="Microsoft Sans Serif"/>
                <a:cs typeface="Microsoft Sans Serif"/>
              </a:rPr>
              <a:t>importantes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(monarquía, </a:t>
            </a:r>
            <a:r>
              <a:rPr sz="1700" spc="-45" dirty="0">
                <a:latin typeface="Microsoft Sans Serif"/>
                <a:cs typeface="Microsoft Sans Serif"/>
              </a:rPr>
              <a:t>república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30" dirty="0">
                <a:latin typeface="Microsoft Sans Serif"/>
                <a:cs typeface="Microsoft Sans Serif"/>
              </a:rPr>
              <a:t>e </a:t>
            </a:r>
            <a:r>
              <a:rPr sz="1700" spc="-125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i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45" dirty="0">
                <a:latin typeface="Microsoft Sans Serif"/>
                <a:cs typeface="Microsoft Sans Serif"/>
              </a:rPr>
              <a:t>pe</a:t>
            </a:r>
            <a:r>
              <a:rPr sz="1700" spc="-40" dirty="0">
                <a:latin typeface="Microsoft Sans Serif"/>
                <a:cs typeface="Microsoft Sans Serif"/>
              </a:rPr>
              <a:t>r</a:t>
            </a:r>
            <a:r>
              <a:rPr sz="1700" spc="-35" dirty="0">
                <a:latin typeface="Microsoft Sans Serif"/>
                <a:cs typeface="Microsoft Sans Serif"/>
              </a:rPr>
              <a:t>i</a:t>
            </a:r>
            <a:r>
              <a:rPr sz="1700" spc="-95" dirty="0">
                <a:latin typeface="Microsoft Sans Serif"/>
                <a:cs typeface="Microsoft Sans Serif"/>
              </a:rPr>
              <a:t>o</a:t>
            </a:r>
            <a:r>
              <a:rPr sz="1700" spc="-50" dirty="0">
                <a:latin typeface="Microsoft Sans Serif"/>
                <a:cs typeface="Microsoft Sans Serif"/>
              </a:rPr>
              <a:t>)</a:t>
            </a:r>
            <a:r>
              <a:rPr sz="1700" spc="-35" dirty="0">
                <a:latin typeface="Microsoft Sans Serif"/>
                <a:cs typeface="Microsoft Sans Serif"/>
              </a:rPr>
              <a:t>,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95" dirty="0">
                <a:latin typeface="Microsoft Sans Serif"/>
                <a:cs typeface="Microsoft Sans Serif"/>
              </a:rPr>
              <a:t>en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250" dirty="0">
                <a:latin typeface="Microsoft Sans Serif"/>
                <a:cs typeface="Microsoft Sans Serif"/>
              </a:rPr>
              <a:t>e</a:t>
            </a:r>
            <a:r>
              <a:rPr sz="1700" spc="-240" dirty="0">
                <a:latin typeface="Microsoft Sans Serif"/>
                <a:cs typeface="Microsoft Sans Serif"/>
              </a:rPr>
              <a:t>s</a:t>
            </a:r>
            <a:r>
              <a:rPr sz="1700" spc="-10" dirty="0">
                <a:latin typeface="Microsoft Sans Serif"/>
                <a:cs typeface="Microsoft Sans Serif"/>
              </a:rPr>
              <a:t>te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80" dirty="0">
                <a:latin typeface="Microsoft Sans Serif"/>
                <a:cs typeface="Microsoft Sans Serif"/>
              </a:rPr>
              <a:t>c</a:t>
            </a:r>
            <a:r>
              <a:rPr sz="1700" spc="-100" dirty="0">
                <a:latin typeface="Microsoft Sans Serif"/>
                <a:cs typeface="Microsoft Sans Serif"/>
              </a:rPr>
              <a:t>a</a:t>
            </a:r>
            <a:r>
              <a:rPr sz="1700" spc="-355" dirty="0">
                <a:latin typeface="Microsoft Sans Serif"/>
                <a:cs typeface="Microsoft Sans Serif"/>
              </a:rPr>
              <a:t>s</a:t>
            </a:r>
            <a:r>
              <a:rPr sz="1700" spc="-80" dirty="0">
                <a:latin typeface="Microsoft Sans Serif"/>
                <a:cs typeface="Microsoft Sans Serif"/>
              </a:rPr>
              <a:t>o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n</a:t>
            </a:r>
            <a:r>
              <a:rPr sz="1700" spc="-95" dirty="0">
                <a:latin typeface="Microsoft Sans Serif"/>
                <a:cs typeface="Microsoft Sans Serif"/>
              </a:rPr>
              <a:t>o</a:t>
            </a:r>
            <a:r>
              <a:rPr sz="1700" spc="-345" dirty="0">
                <a:latin typeface="Microsoft Sans Serif"/>
                <a:cs typeface="Microsoft Sans Serif"/>
              </a:rPr>
              <a:t>s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-110" dirty="0">
                <a:latin typeface="Microsoft Sans Serif"/>
                <a:cs typeface="Microsoft Sans Serif"/>
              </a:rPr>
              <a:t>n</a:t>
            </a:r>
            <a:r>
              <a:rPr sz="1700" spc="-20" dirty="0">
                <a:latin typeface="Microsoft Sans Serif"/>
                <a:cs typeface="Microsoft Sans Serif"/>
              </a:rPr>
              <a:t>f</a:t>
            </a:r>
            <a:r>
              <a:rPr sz="1700" spc="-50" dirty="0">
                <a:latin typeface="Microsoft Sans Serif"/>
                <a:cs typeface="Microsoft Sans Serif"/>
              </a:rPr>
              <a:t>o</a:t>
            </a:r>
            <a:r>
              <a:rPr sz="1700" spc="-80" dirty="0">
                <a:latin typeface="Microsoft Sans Serif"/>
                <a:cs typeface="Microsoft Sans Serif"/>
              </a:rPr>
              <a:t>c</a:t>
            </a:r>
            <a:r>
              <a:rPr sz="1700" spc="-100" dirty="0">
                <a:latin typeface="Microsoft Sans Serif"/>
                <a:cs typeface="Microsoft Sans Serif"/>
              </a:rPr>
              <a:t>a</a:t>
            </a:r>
            <a:r>
              <a:rPr sz="1700" spc="-10" dirty="0">
                <a:latin typeface="Microsoft Sans Serif"/>
                <a:cs typeface="Microsoft Sans Serif"/>
              </a:rPr>
              <a:t>r</a:t>
            </a:r>
            <a:r>
              <a:rPr sz="1700" spc="-50" dirty="0">
                <a:latin typeface="Microsoft Sans Serif"/>
                <a:cs typeface="Microsoft Sans Serif"/>
              </a:rPr>
              <a:t>e</a:t>
            </a:r>
            <a:r>
              <a:rPr sz="1700" spc="-80" dirty="0">
                <a:latin typeface="Microsoft Sans Serif"/>
                <a:cs typeface="Microsoft Sans Serif"/>
              </a:rPr>
              <a:t>m</a:t>
            </a:r>
            <a:r>
              <a:rPr sz="1700" spc="-95" dirty="0">
                <a:latin typeface="Microsoft Sans Serif"/>
                <a:cs typeface="Microsoft Sans Serif"/>
              </a:rPr>
              <a:t>o</a:t>
            </a:r>
            <a:r>
              <a:rPr sz="1700" spc="-235" dirty="0">
                <a:latin typeface="Microsoft Sans Serif"/>
                <a:cs typeface="Microsoft Sans Serif"/>
              </a:rPr>
              <a:t>s  </a:t>
            </a:r>
            <a:r>
              <a:rPr sz="1700" spc="-95" dirty="0">
                <a:latin typeface="Microsoft Sans Serif"/>
                <a:cs typeface="Microsoft Sans Serif"/>
              </a:rPr>
              <a:t>en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70" dirty="0">
                <a:latin typeface="Microsoft Sans Serif"/>
                <a:cs typeface="Microsoft Sans Serif"/>
              </a:rPr>
              <a:t>el</a:t>
            </a:r>
            <a:r>
              <a:rPr sz="1700" spc="-30" dirty="0">
                <a:latin typeface="Microsoft Sans Serif"/>
                <a:cs typeface="Microsoft Sans Serif"/>
              </a:rPr>
              <a:t> i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40" dirty="0">
                <a:latin typeface="Microsoft Sans Serif"/>
                <a:cs typeface="Microsoft Sans Serif"/>
              </a:rPr>
              <a:t>peri</a:t>
            </a:r>
            <a:r>
              <a:rPr sz="1700" spc="-80" dirty="0">
                <a:latin typeface="Microsoft Sans Serif"/>
                <a:cs typeface="Microsoft Sans Serif"/>
              </a:rPr>
              <a:t>o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15" dirty="0">
                <a:latin typeface="Microsoft Sans Serif"/>
                <a:cs typeface="Microsoft Sans Serif"/>
              </a:rPr>
              <a:t>R</a:t>
            </a:r>
            <a:r>
              <a:rPr sz="1700" spc="-90" dirty="0">
                <a:latin typeface="Microsoft Sans Serif"/>
                <a:cs typeface="Microsoft Sans Serif"/>
              </a:rPr>
              <a:t>o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35" dirty="0">
                <a:latin typeface="Microsoft Sans Serif"/>
                <a:cs typeface="Microsoft Sans Serif"/>
              </a:rPr>
              <a:t>a</a:t>
            </a:r>
            <a:r>
              <a:rPr sz="1700" spc="-45" dirty="0">
                <a:latin typeface="Microsoft Sans Serif"/>
                <a:cs typeface="Microsoft Sans Serif"/>
              </a:rPr>
              <a:t>n</a:t>
            </a:r>
            <a:r>
              <a:rPr sz="1700" spc="-80" dirty="0">
                <a:latin typeface="Microsoft Sans Serif"/>
                <a:cs typeface="Microsoft Sans Serif"/>
              </a:rPr>
              <a:t>o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70" dirty="0">
                <a:latin typeface="Microsoft Sans Serif"/>
                <a:cs typeface="Microsoft Sans Serif"/>
              </a:rPr>
              <a:t>el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50" dirty="0">
                <a:latin typeface="Microsoft Sans Serif"/>
                <a:cs typeface="Microsoft Sans Serif"/>
              </a:rPr>
              <a:t>cual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20" dirty="0">
                <a:latin typeface="Microsoft Sans Serif"/>
                <a:cs typeface="Microsoft Sans Serif"/>
              </a:rPr>
              <a:t>c</a:t>
            </a:r>
            <a:r>
              <a:rPr sz="1700" spc="-145" dirty="0">
                <a:latin typeface="Microsoft Sans Serif"/>
                <a:cs typeface="Microsoft Sans Serif"/>
              </a:rPr>
              <a:t>o</a:t>
            </a:r>
            <a:r>
              <a:rPr sz="1700" dirty="0">
                <a:latin typeface="Microsoft Sans Serif"/>
                <a:cs typeface="Microsoft Sans Serif"/>
              </a:rPr>
              <a:t>m</a:t>
            </a:r>
            <a:r>
              <a:rPr sz="1700" spc="-30" dirty="0">
                <a:latin typeface="Microsoft Sans Serif"/>
                <a:cs typeface="Microsoft Sans Serif"/>
              </a:rPr>
              <a:t>i</a:t>
            </a:r>
            <a:r>
              <a:rPr sz="1700" spc="-95" dirty="0">
                <a:latin typeface="Microsoft Sans Serif"/>
                <a:cs typeface="Microsoft Sans Serif"/>
              </a:rPr>
              <a:t>e</a:t>
            </a:r>
            <a:r>
              <a:rPr sz="1700" spc="-105" dirty="0">
                <a:latin typeface="Microsoft Sans Serif"/>
                <a:cs typeface="Microsoft Sans Serif"/>
              </a:rPr>
              <a:t>n</a:t>
            </a:r>
            <a:r>
              <a:rPr sz="1700" spc="-55" dirty="0">
                <a:latin typeface="Microsoft Sans Serif"/>
                <a:cs typeface="Microsoft Sans Serif"/>
              </a:rPr>
              <a:t>za  </a:t>
            </a:r>
            <a:r>
              <a:rPr sz="1700" spc="-95" dirty="0">
                <a:latin typeface="Microsoft Sans Serif"/>
                <a:cs typeface="Microsoft Sans Serif"/>
              </a:rPr>
              <a:t>en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70" dirty="0">
                <a:latin typeface="Microsoft Sans Serif"/>
                <a:cs typeface="Microsoft Sans Serif"/>
              </a:rPr>
              <a:t>el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a</a:t>
            </a:r>
            <a:r>
              <a:rPr sz="1700" spc="-45" dirty="0">
                <a:latin typeface="Microsoft Sans Serif"/>
                <a:cs typeface="Microsoft Sans Serif"/>
              </a:rPr>
              <a:t>ñ</a:t>
            </a:r>
            <a:r>
              <a:rPr sz="1700" spc="-80" dirty="0">
                <a:latin typeface="Microsoft Sans Serif"/>
                <a:cs typeface="Microsoft Sans Serif"/>
              </a:rPr>
              <a:t>o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0" dirty="0">
                <a:latin typeface="Microsoft Sans Serif"/>
                <a:cs typeface="Microsoft Sans Serif"/>
              </a:rPr>
              <a:t>29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80" dirty="0">
                <a:latin typeface="Microsoft Sans Serif"/>
                <a:cs typeface="Microsoft Sans Serif"/>
              </a:rPr>
              <a:t>a</a:t>
            </a:r>
            <a:r>
              <a:rPr sz="1700" spc="-50" dirty="0">
                <a:latin typeface="Microsoft Sans Serif"/>
                <a:cs typeface="Microsoft Sans Serif"/>
              </a:rPr>
              <a:t>.</a:t>
            </a:r>
            <a:r>
              <a:rPr sz="1700" spc="-220" dirty="0">
                <a:latin typeface="Microsoft Sans Serif"/>
                <a:cs typeface="Microsoft Sans Serif"/>
              </a:rPr>
              <a:t>C</a:t>
            </a:r>
            <a:r>
              <a:rPr sz="1600" spc="-105" dirty="0"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1600" spc="-80" dirty="0">
                <a:latin typeface="Microsoft Sans Serif"/>
                <a:cs typeface="Microsoft Sans Serif"/>
              </a:rPr>
              <a:t>Además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la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antigua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Grecia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y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el</a:t>
            </a:r>
            <a:r>
              <a:rPr sz="1600" spc="-40" dirty="0">
                <a:latin typeface="Microsoft Sans Serif"/>
                <a:cs typeface="Microsoft Sans Serif"/>
              </a:rPr>
              <a:t> Imperio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R</a:t>
            </a:r>
            <a:r>
              <a:rPr sz="1600" spc="-30" dirty="0">
                <a:latin typeface="Microsoft Sans Serif"/>
                <a:cs typeface="Microsoft Sans Serif"/>
              </a:rPr>
              <a:t>om</a:t>
            </a:r>
            <a:r>
              <a:rPr sz="1600" spc="-35" dirty="0">
                <a:latin typeface="Microsoft Sans Serif"/>
                <a:cs typeface="Microsoft Sans Serif"/>
              </a:rPr>
              <a:t>a</a:t>
            </a:r>
            <a:r>
              <a:rPr sz="1600" spc="-65" dirty="0">
                <a:latin typeface="Microsoft Sans Serif"/>
                <a:cs typeface="Microsoft Sans Serif"/>
              </a:rPr>
              <a:t>no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45" dirty="0">
                <a:latin typeface="Microsoft Sans Serif"/>
                <a:cs typeface="Microsoft Sans Serif"/>
              </a:rPr>
              <a:t>s</a:t>
            </a:r>
            <a:r>
              <a:rPr sz="1600" spc="-90" dirty="0">
                <a:latin typeface="Microsoft Sans Serif"/>
                <a:cs typeface="Microsoft Sans Serif"/>
              </a:rPr>
              <a:t>t</a:t>
            </a:r>
            <a:r>
              <a:rPr sz="1600" spc="-15" dirty="0">
                <a:latin typeface="Microsoft Sans Serif"/>
                <a:cs typeface="Microsoft Sans Serif"/>
              </a:rPr>
              <a:t>á</a:t>
            </a:r>
            <a:r>
              <a:rPr sz="1600" spc="-55" dirty="0">
                <a:latin typeface="Microsoft Sans Serif"/>
                <a:cs typeface="Microsoft Sans Serif"/>
              </a:rPr>
              <a:t>n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</a:t>
            </a:r>
            <a:r>
              <a:rPr sz="1600" spc="-20" dirty="0">
                <a:latin typeface="Microsoft Sans Serif"/>
                <a:cs typeface="Microsoft Sans Serif"/>
              </a:rPr>
              <a:t>b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75" dirty="0">
                <a:latin typeface="Microsoft Sans Serif"/>
                <a:cs typeface="Microsoft Sans Serif"/>
              </a:rPr>
              <a:t>c</a:t>
            </a:r>
            <a:r>
              <a:rPr sz="1600" spc="-100" dirty="0">
                <a:latin typeface="Microsoft Sans Serif"/>
                <a:cs typeface="Microsoft Sans Serif"/>
              </a:rPr>
              <a:t>a</a:t>
            </a:r>
            <a:r>
              <a:rPr sz="1600" spc="-15" dirty="0">
                <a:latin typeface="Microsoft Sans Serif"/>
                <a:cs typeface="Microsoft Sans Serif"/>
              </a:rPr>
              <a:t>d</a:t>
            </a:r>
            <a:r>
              <a:rPr sz="1600" spc="-215" dirty="0">
                <a:latin typeface="Microsoft Sans Serif"/>
                <a:cs typeface="Microsoft Sans Serif"/>
              </a:rPr>
              <a:t>o</a:t>
            </a:r>
            <a:r>
              <a:rPr sz="1600" spc="-190" dirty="0">
                <a:latin typeface="Microsoft Sans Serif"/>
                <a:cs typeface="Microsoft Sans Serif"/>
              </a:rPr>
              <a:t>s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</a:t>
            </a:r>
            <a:r>
              <a:rPr sz="1600" spc="-10" dirty="0">
                <a:latin typeface="Microsoft Sans Serif"/>
                <a:cs typeface="Microsoft Sans Serif"/>
              </a:rPr>
              <a:t>i</a:t>
            </a:r>
            <a:r>
              <a:rPr sz="1600" spc="-95" dirty="0">
                <a:latin typeface="Microsoft Sans Serif"/>
                <a:cs typeface="Microsoft Sans Serif"/>
              </a:rPr>
              <a:t>nc</a:t>
            </a:r>
            <a:r>
              <a:rPr sz="1600" spc="-55" dirty="0">
                <a:latin typeface="Microsoft Sans Serif"/>
                <a:cs typeface="Microsoft Sans Serif"/>
              </a:rPr>
              <a:t>i</a:t>
            </a:r>
            <a:r>
              <a:rPr sz="1600" spc="5" dirty="0">
                <a:latin typeface="Microsoft Sans Serif"/>
                <a:cs typeface="Microsoft Sans Serif"/>
              </a:rPr>
              <a:t>p</a:t>
            </a:r>
            <a:r>
              <a:rPr sz="1600" spc="-10" dirty="0">
                <a:latin typeface="Microsoft Sans Serif"/>
                <a:cs typeface="Microsoft Sans Serif"/>
              </a:rPr>
              <a:t>a</a:t>
            </a:r>
            <a:r>
              <a:rPr sz="1600" spc="-30" dirty="0">
                <a:latin typeface="Microsoft Sans Serif"/>
                <a:cs typeface="Microsoft Sans Serif"/>
              </a:rPr>
              <a:t>l</a:t>
            </a:r>
            <a:r>
              <a:rPr sz="1600" spc="-55" dirty="0">
                <a:latin typeface="Microsoft Sans Serif"/>
                <a:cs typeface="Microsoft Sans Serif"/>
              </a:rPr>
              <a:t>men</a:t>
            </a:r>
            <a:r>
              <a:rPr sz="1600" spc="90" dirty="0">
                <a:latin typeface="Microsoft Sans Serif"/>
                <a:cs typeface="Microsoft Sans Serif"/>
              </a:rPr>
              <a:t>t</a:t>
            </a:r>
            <a:r>
              <a:rPr sz="1600" spc="-120" dirty="0">
                <a:latin typeface="Microsoft Sans Serif"/>
                <a:cs typeface="Microsoft Sans Serif"/>
              </a:rPr>
              <a:t>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35" dirty="0">
                <a:latin typeface="Microsoft Sans Serif"/>
                <a:cs typeface="Microsoft Sans Serif"/>
              </a:rPr>
              <a:t>n 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5" dirty="0">
                <a:latin typeface="Microsoft Sans Serif"/>
                <a:cs typeface="Microsoft Sans Serif"/>
              </a:rPr>
              <a:t>l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con</a:t>
            </a:r>
            <a:r>
              <a:rPr sz="1600" spc="-35" dirty="0">
                <a:latin typeface="Microsoft Sans Serif"/>
                <a:cs typeface="Microsoft Sans Serif"/>
              </a:rPr>
              <a:t>t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90" dirty="0">
                <a:latin typeface="Microsoft Sans Serif"/>
                <a:cs typeface="Microsoft Sans Serif"/>
              </a:rPr>
              <a:t>n</a:t>
            </a:r>
            <a:r>
              <a:rPr sz="1600" spc="-80" dirty="0">
                <a:latin typeface="Microsoft Sans Serif"/>
                <a:cs typeface="Microsoft Sans Serif"/>
              </a:rPr>
              <a:t>e</a:t>
            </a:r>
            <a:r>
              <a:rPr sz="1600" spc="-25" dirty="0">
                <a:latin typeface="Microsoft Sans Serif"/>
                <a:cs typeface="Microsoft Sans Serif"/>
              </a:rPr>
              <a:t>nte </a:t>
            </a:r>
            <a:r>
              <a:rPr sz="1600" spc="-90" dirty="0">
                <a:latin typeface="Microsoft Sans Serif"/>
                <a:cs typeface="Microsoft Sans Serif"/>
              </a:rPr>
              <a:t>Eu</a:t>
            </a:r>
            <a:r>
              <a:rPr sz="1600" spc="-45" dirty="0">
                <a:latin typeface="Microsoft Sans Serif"/>
                <a:cs typeface="Microsoft Sans Serif"/>
              </a:rPr>
              <a:t>r</a:t>
            </a:r>
            <a:r>
              <a:rPr sz="1600" spc="-65" dirty="0">
                <a:latin typeface="Microsoft Sans Serif"/>
                <a:cs typeface="Microsoft Sans Serif"/>
              </a:rPr>
              <a:t>op</a:t>
            </a:r>
            <a:r>
              <a:rPr sz="1600" spc="-55" dirty="0">
                <a:latin typeface="Microsoft Sans Serif"/>
                <a:cs typeface="Microsoft Sans Serif"/>
              </a:rPr>
              <a:t>e</a:t>
            </a:r>
            <a:r>
              <a:rPr sz="1600" spc="-105" dirty="0">
                <a:latin typeface="Microsoft Sans Serif"/>
                <a:cs typeface="Microsoft Sans Serif"/>
              </a:rPr>
              <a:t>o: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909319"/>
            <a:chOff x="-4762" y="0"/>
            <a:chExt cx="9153525" cy="9093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6119"/>
              <a:ext cx="9143999" cy="60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" y="706119"/>
              <a:ext cx="9118600" cy="198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"/>
              <a:ext cx="9144000" cy="7060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5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706094"/>
                  </a:moveTo>
                  <a:lnTo>
                    <a:pt x="9144000" y="70609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609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354" y="86423"/>
            <a:ext cx="8544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45" dirty="0"/>
              <a:t>CONOCE</a:t>
            </a:r>
            <a:r>
              <a:rPr sz="3200" spc="-290" dirty="0"/>
              <a:t>M</a:t>
            </a:r>
            <a:r>
              <a:rPr sz="3200" spc="-440" dirty="0"/>
              <a:t>O</a:t>
            </a:r>
            <a:r>
              <a:rPr sz="3200" spc="-375" dirty="0"/>
              <a:t>S</a:t>
            </a:r>
            <a:r>
              <a:rPr sz="3200" spc="-35" dirty="0"/>
              <a:t> </a:t>
            </a:r>
            <a:r>
              <a:rPr sz="3200" spc="-300" dirty="0"/>
              <a:t>E</a:t>
            </a:r>
            <a:r>
              <a:rPr sz="3200" spc="-245" dirty="0"/>
              <a:t>L</a:t>
            </a:r>
            <a:r>
              <a:rPr sz="3200" spc="-50" dirty="0"/>
              <a:t> </a:t>
            </a:r>
            <a:r>
              <a:rPr sz="3200" spc="-215" dirty="0"/>
              <a:t>ENTORN</a:t>
            </a:r>
            <a:r>
              <a:rPr sz="3200" spc="-235" dirty="0"/>
              <a:t>O</a:t>
            </a:r>
            <a:r>
              <a:rPr sz="3200" spc="-45" dirty="0"/>
              <a:t> </a:t>
            </a:r>
            <a:r>
              <a:rPr sz="3200" spc="-370" dirty="0"/>
              <a:t>GR</a:t>
            </a:r>
            <a:r>
              <a:rPr sz="3200" spc="-130" dirty="0"/>
              <a:t>I</a:t>
            </a:r>
            <a:r>
              <a:rPr sz="3200" spc="-300" dirty="0"/>
              <a:t>EG</a:t>
            </a:r>
            <a:r>
              <a:rPr sz="3200" spc="-320" dirty="0"/>
              <a:t>O</a:t>
            </a:r>
            <a:r>
              <a:rPr sz="3200" spc="-50" dirty="0"/>
              <a:t> </a:t>
            </a:r>
            <a:r>
              <a:rPr sz="3200" spc="-254" dirty="0"/>
              <a:t>Y</a:t>
            </a:r>
            <a:r>
              <a:rPr sz="3200" spc="-80" dirty="0"/>
              <a:t> </a:t>
            </a:r>
            <a:r>
              <a:rPr sz="3200" spc="-235" dirty="0"/>
              <a:t>RO</a:t>
            </a:r>
            <a:r>
              <a:rPr sz="3200" spc="-270" dirty="0"/>
              <a:t>M</a:t>
            </a:r>
            <a:r>
              <a:rPr sz="3200" spc="-40" dirty="0"/>
              <a:t>A</a:t>
            </a:r>
            <a:r>
              <a:rPr sz="3200" spc="-90" dirty="0"/>
              <a:t>NO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-12700" y="836218"/>
            <a:ext cx="9169400" cy="663575"/>
            <a:chOff x="-12700" y="836218"/>
            <a:chExt cx="9169400" cy="663575"/>
          </a:xfrm>
        </p:grpSpPr>
        <p:sp>
          <p:nvSpPr>
            <p:cNvPr id="9" name="object 9"/>
            <p:cNvSpPr/>
            <p:nvPr/>
          </p:nvSpPr>
          <p:spPr>
            <a:xfrm>
              <a:off x="0" y="848918"/>
              <a:ext cx="9144000" cy="638175"/>
            </a:xfrm>
            <a:custGeom>
              <a:avLst/>
              <a:gdLst/>
              <a:ahLst/>
              <a:cxnLst/>
              <a:rect l="l" t="t" r="r" b="b"/>
              <a:pathLst>
                <a:path w="9144000" h="638175">
                  <a:moveTo>
                    <a:pt x="9144000" y="0"/>
                  </a:moveTo>
                  <a:lnTo>
                    <a:pt x="0" y="0"/>
                  </a:lnTo>
                  <a:lnTo>
                    <a:pt x="0" y="637870"/>
                  </a:lnTo>
                  <a:lnTo>
                    <a:pt x="9144000" y="6378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48918"/>
              <a:ext cx="9144000" cy="638175"/>
            </a:xfrm>
            <a:custGeom>
              <a:avLst/>
              <a:gdLst/>
              <a:ahLst/>
              <a:cxnLst/>
              <a:rect l="l" t="t" r="r" b="b"/>
              <a:pathLst>
                <a:path w="9144000" h="638175">
                  <a:moveTo>
                    <a:pt x="0" y="637870"/>
                  </a:moveTo>
                  <a:lnTo>
                    <a:pt x="9144000" y="63787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78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3195" y="877315"/>
            <a:ext cx="8815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6375" marR="5080" indent="-273431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Microsoft Sans Serif"/>
                <a:cs typeface="Microsoft Sans Serif"/>
              </a:rPr>
              <a:t>Para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comprender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el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entorno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de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Antigua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Roma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el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Imperio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0" dirty="0">
                <a:latin typeface="Microsoft Sans Serif"/>
                <a:cs typeface="Microsoft Sans Serif"/>
              </a:rPr>
              <a:t>Romano,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80" dirty="0">
                <a:latin typeface="Microsoft Sans Serif"/>
                <a:cs typeface="Microsoft Sans Serif"/>
              </a:rPr>
              <a:t>es  </a:t>
            </a:r>
            <a:r>
              <a:rPr sz="2000" spc="-130" dirty="0">
                <a:latin typeface="Microsoft Sans Serif"/>
                <a:cs typeface="Microsoft Sans Serif"/>
              </a:rPr>
              <a:t>necesario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c</a:t>
            </a:r>
            <a:r>
              <a:rPr sz="2000" spc="-165" dirty="0">
                <a:latin typeface="Microsoft Sans Serif"/>
                <a:cs typeface="Microsoft Sans Serif"/>
              </a:rPr>
              <a:t>o</a:t>
            </a:r>
            <a:r>
              <a:rPr sz="2000" spc="-80" dirty="0">
                <a:latin typeface="Microsoft Sans Serif"/>
                <a:cs typeface="Microsoft Sans Serif"/>
              </a:rPr>
              <a:t>n</a:t>
            </a:r>
            <a:r>
              <a:rPr sz="2000" spc="-160" dirty="0">
                <a:latin typeface="Microsoft Sans Serif"/>
                <a:cs typeface="Microsoft Sans Serif"/>
              </a:rPr>
              <a:t>o</a:t>
            </a:r>
            <a:r>
              <a:rPr sz="2000" spc="-150" dirty="0">
                <a:latin typeface="Microsoft Sans Serif"/>
                <a:cs typeface="Microsoft Sans Serif"/>
              </a:rPr>
              <a:t>c</a:t>
            </a:r>
            <a:r>
              <a:rPr sz="2000" spc="-75" dirty="0">
                <a:latin typeface="Microsoft Sans Serif"/>
                <a:cs typeface="Microsoft Sans Serif"/>
              </a:rPr>
              <a:t>er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</a:t>
            </a:r>
            <a:r>
              <a:rPr sz="2000" spc="-265" dirty="0">
                <a:latin typeface="Microsoft Sans Serif"/>
                <a:cs typeface="Microsoft Sans Serif"/>
              </a:rPr>
              <a:t>o</a:t>
            </a:r>
            <a:r>
              <a:rPr sz="2000" spc="-235" dirty="0">
                <a:latin typeface="Microsoft Sans Serif"/>
                <a:cs typeface="Microsoft Sans Serif"/>
              </a:rPr>
              <a:t>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90" dirty="0">
                <a:latin typeface="Microsoft Sans Serif"/>
                <a:cs typeface="Microsoft Sans Serif"/>
              </a:rPr>
              <a:t>s</a:t>
            </a:r>
            <a:r>
              <a:rPr sz="2000" spc="-155" dirty="0">
                <a:latin typeface="Microsoft Sans Serif"/>
                <a:cs typeface="Microsoft Sans Serif"/>
              </a:rPr>
              <a:t>i</a:t>
            </a:r>
            <a:r>
              <a:rPr sz="2000" spc="-45" dirty="0">
                <a:latin typeface="Microsoft Sans Serif"/>
                <a:cs typeface="Microsoft Sans Serif"/>
              </a:rPr>
              <a:t>gui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120" dirty="0">
                <a:latin typeface="Microsoft Sans Serif"/>
                <a:cs typeface="Microsoft Sans Serif"/>
              </a:rPr>
              <a:t>n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25" dirty="0">
                <a:latin typeface="Microsoft Sans Serif"/>
                <a:cs typeface="Microsoft Sans Serif"/>
              </a:rPr>
              <a:t>e</a:t>
            </a:r>
            <a:r>
              <a:rPr sz="2000" spc="-405" dirty="0">
                <a:latin typeface="Microsoft Sans Serif"/>
                <a:cs typeface="Microsoft Sans Serif"/>
              </a:rPr>
              <a:t>s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c</a:t>
            </a:r>
            <a:r>
              <a:rPr sz="2000" spc="-165" dirty="0">
                <a:latin typeface="Microsoft Sans Serif"/>
                <a:cs typeface="Microsoft Sans Serif"/>
              </a:rPr>
              <a:t>o</a:t>
            </a:r>
            <a:r>
              <a:rPr sz="2000" spc="-80" dirty="0">
                <a:latin typeface="Microsoft Sans Serif"/>
                <a:cs typeface="Microsoft Sans Serif"/>
              </a:rPr>
              <a:t>n</a:t>
            </a:r>
            <a:r>
              <a:rPr sz="2000" spc="-165" dirty="0">
                <a:latin typeface="Microsoft Sans Serif"/>
                <a:cs typeface="Microsoft Sans Serif"/>
              </a:rPr>
              <a:t>c</a:t>
            </a:r>
            <a:r>
              <a:rPr sz="2000" spc="-195" dirty="0">
                <a:latin typeface="Microsoft Sans Serif"/>
                <a:cs typeface="Microsoft Sans Serif"/>
              </a:rPr>
              <a:t>e</a:t>
            </a:r>
            <a:r>
              <a:rPr sz="2000" spc="5" dirty="0">
                <a:latin typeface="Microsoft Sans Serif"/>
                <a:cs typeface="Microsoft Sans Serif"/>
              </a:rPr>
              <a:t>p</a:t>
            </a:r>
            <a:r>
              <a:rPr sz="2000" spc="-130" dirty="0">
                <a:latin typeface="Microsoft Sans Serif"/>
                <a:cs typeface="Microsoft Sans Serif"/>
              </a:rPr>
              <a:t>tos: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6264" y="2879216"/>
            <a:ext cx="6007735" cy="397878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2933" y="4868545"/>
            <a:ext cx="2875915" cy="1584960"/>
          </a:xfrm>
          <a:custGeom>
            <a:avLst/>
            <a:gdLst/>
            <a:ahLst/>
            <a:cxnLst/>
            <a:rect l="l" t="t" r="r" b="b"/>
            <a:pathLst>
              <a:path w="2875915" h="1584960">
                <a:moveTo>
                  <a:pt x="0" y="264159"/>
                </a:moveTo>
                <a:lnTo>
                  <a:pt x="4255" y="216702"/>
                </a:lnTo>
                <a:lnTo>
                  <a:pt x="16523" y="172024"/>
                </a:lnTo>
                <a:lnTo>
                  <a:pt x="36060" y="130875"/>
                </a:lnTo>
                <a:lnTo>
                  <a:pt x="62117" y="94004"/>
                </a:lnTo>
                <a:lnTo>
                  <a:pt x="93950" y="62158"/>
                </a:lnTo>
                <a:lnTo>
                  <a:pt x="130813" y="36086"/>
                </a:lnTo>
                <a:lnTo>
                  <a:pt x="171960" y="16537"/>
                </a:lnTo>
                <a:lnTo>
                  <a:pt x="216645" y="4259"/>
                </a:lnTo>
                <a:lnTo>
                  <a:pt x="264121" y="0"/>
                </a:lnTo>
                <a:lnTo>
                  <a:pt x="2611729" y="0"/>
                </a:lnTo>
                <a:lnTo>
                  <a:pt x="2659220" y="4259"/>
                </a:lnTo>
                <a:lnTo>
                  <a:pt x="2703916" y="16537"/>
                </a:lnTo>
                <a:lnTo>
                  <a:pt x="2745070" y="36086"/>
                </a:lnTo>
                <a:lnTo>
                  <a:pt x="2781937" y="62158"/>
                </a:lnTo>
                <a:lnTo>
                  <a:pt x="2813772" y="94004"/>
                </a:lnTo>
                <a:lnTo>
                  <a:pt x="2839831" y="130875"/>
                </a:lnTo>
                <a:lnTo>
                  <a:pt x="2859366" y="172024"/>
                </a:lnTo>
                <a:lnTo>
                  <a:pt x="2871634" y="216702"/>
                </a:lnTo>
                <a:lnTo>
                  <a:pt x="2875889" y="264159"/>
                </a:lnTo>
                <a:lnTo>
                  <a:pt x="2875889" y="1320672"/>
                </a:lnTo>
                <a:lnTo>
                  <a:pt x="2871634" y="1368149"/>
                </a:lnTo>
                <a:lnTo>
                  <a:pt x="2859366" y="1412834"/>
                </a:lnTo>
                <a:lnTo>
                  <a:pt x="2839831" y="1453981"/>
                </a:lnTo>
                <a:lnTo>
                  <a:pt x="2813772" y="1490844"/>
                </a:lnTo>
                <a:lnTo>
                  <a:pt x="2781937" y="1522677"/>
                </a:lnTo>
                <a:lnTo>
                  <a:pt x="2745070" y="1548734"/>
                </a:lnTo>
                <a:lnTo>
                  <a:pt x="2703916" y="1568270"/>
                </a:lnTo>
                <a:lnTo>
                  <a:pt x="2659220" y="1580539"/>
                </a:lnTo>
                <a:lnTo>
                  <a:pt x="2611729" y="1584794"/>
                </a:lnTo>
                <a:lnTo>
                  <a:pt x="264121" y="1584794"/>
                </a:lnTo>
                <a:lnTo>
                  <a:pt x="216645" y="1580539"/>
                </a:lnTo>
                <a:lnTo>
                  <a:pt x="171960" y="1568270"/>
                </a:lnTo>
                <a:lnTo>
                  <a:pt x="130813" y="1548734"/>
                </a:lnTo>
                <a:lnTo>
                  <a:pt x="93950" y="1522677"/>
                </a:lnTo>
                <a:lnTo>
                  <a:pt x="62117" y="1490844"/>
                </a:lnTo>
                <a:lnTo>
                  <a:pt x="36060" y="1453981"/>
                </a:lnTo>
                <a:lnTo>
                  <a:pt x="16523" y="1412834"/>
                </a:lnTo>
                <a:lnTo>
                  <a:pt x="4255" y="1368149"/>
                </a:lnTo>
                <a:lnTo>
                  <a:pt x="0" y="1320672"/>
                </a:lnTo>
                <a:lnTo>
                  <a:pt x="0" y="264159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933" y="3068954"/>
            <a:ext cx="2875915" cy="1368425"/>
          </a:xfrm>
          <a:custGeom>
            <a:avLst/>
            <a:gdLst/>
            <a:ahLst/>
            <a:cxnLst/>
            <a:rect l="l" t="t" r="r" b="b"/>
            <a:pathLst>
              <a:path w="2875915" h="1368425">
                <a:moveTo>
                  <a:pt x="0" y="228092"/>
                </a:moveTo>
                <a:lnTo>
                  <a:pt x="4632" y="182119"/>
                </a:lnTo>
                <a:lnTo>
                  <a:pt x="17918" y="139303"/>
                </a:lnTo>
                <a:lnTo>
                  <a:pt x="38940" y="100558"/>
                </a:lnTo>
                <a:lnTo>
                  <a:pt x="66782" y="66801"/>
                </a:lnTo>
                <a:lnTo>
                  <a:pt x="100528" y="38951"/>
                </a:lnTo>
                <a:lnTo>
                  <a:pt x="139260" y="17922"/>
                </a:lnTo>
                <a:lnTo>
                  <a:pt x="182061" y="4633"/>
                </a:lnTo>
                <a:lnTo>
                  <a:pt x="228015" y="0"/>
                </a:lnTo>
                <a:lnTo>
                  <a:pt x="2647797" y="0"/>
                </a:lnTo>
                <a:lnTo>
                  <a:pt x="2693769" y="4633"/>
                </a:lnTo>
                <a:lnTo>
                  <a:pt x="2736586" y="17922"/>
                </a:lnTo>
                <a:lnTo>
                  <a:pt x="2775331" y="38951"/>
                </a:lnTo>
                <a:lnTo>
                  <a:pt x="2809087" y="66801"/>
                </a:lnTo>
                <a:lnTo>
                  <a:pt x="2836938" y="100558"/>
                </a:lnTo>
                <a:lnTo>
                  <a:pt x="2857966" y="139303"/>
                </a:lnTo>
                <a:lnTo>
                  <a:pt x="2871256" y="182119"/>
                </a:lnTo>
                <a:lnTo>
                  <a:pt x="2875889" y="228092"/>
                </a:lnTo>
                <a:lnTo>
                  <a:pt x="2875889" y="1140079"/>
                </a:lnTo>
                <a:lnTo>
                  <a:pt x="2871256" y="1186051"/>
                </a:lnTo>
                <a:lnTo>
                  <a:pt x="2857966" y="1228867"/>
                </a:lnTo>
                <a:lnTo>
                  <a:pt x="2836938" y="1267612"/>
                </a:lnTo>
                <a:lnTo>
                  <a:pt x="2809087" y="1301369"/>
                </a:lnTo>
                <a:lnTo>
                  <a:pt x="2775331" y="1329219"/>
                </a:lnTo>
                <a:lnTo>
                  <a:pt x="2736586" y="1350248"/>
                </a:lnTo>
                <a:lnTo>
                  <a:pt x="2693769" y="1363537"/>
                </a:lnTo>
                <a:lnTo>
                  <a:pt x="2647797" y="1368171"/>
                </a:lnTo>
                <a:lnTo>
                  <a:pt x="228015" y="1368171"/>
                </a:lnTo>
                <a:lnTo>
                  <a:pt x="182061" y="1363537"/>
                </a:lnTo>
                <a:lnTo>
                  <a:pt x="139260" y="1350248"/>
                </a:lnTo>
                <a:lnTo>
                  <a:pt x="100528" y="1329219"/>
                </a:lnTo>
                <a:lnTo>
                  <a:pt x="66782" y="1301369"/>
                </a:lnTo>
                <a:lnTo>
                  <a:pt x="38940" y="1267612"/>
                </a:lnTo>
                <a:lnTo>
                  <a:pt x="17918" y="1228867"/>
                </a:lnTo>
                <a:lnTo>
                  <a:pt x="4632" y="1186051"/>
                </a:lnTo>
                <a:lnTo>
                  <a:pt x="0" y="1140079"/>
                </a:lnTo>
                <a:lnTo>
                  <a:pt x="0" y="228092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8450" y="3124136"/>
            <a:ext cx="2310765" cy="330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00AFEF"/>
                </a:solidFill>
                <a:latin typeface="Arial"/>
                <a:cs typeface="Arial"/>
              </a:rPr>
              <a:t>CONTINENTE:</a:t>
            </a:r>
            <a:r>
              <a:rPr sz="2000" b="1" spc="-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Gran</a:t>
            </a:r>
            <a:endParaRPr sz="2000">
              <a:latin typeface="Microsoft Sans Serif"/>
              <a:cs typeface="Microsoft Sans Serif"/>
            </a:endParaRPr>
          </a:p>
          <a:p>
            <a:pPr marL="12700" marR="358140">
              <a:lnSpc>
                <a:spcPct val="100000"/>
              </a:lnSpc>
              <a:spcBef>
                <a:spcPts val="20"/>
              </a:spcBef>
            </a:pPr>
            <a:r>
              <a:rPr sz="2000" spc="-114" dirty="0">
                <a:latin typeface="Microsoft Sans Serif"/>
                <a:cs typeface="Microsoft Sans Serif"/>
              </a:rPr>
              <a:t>extensión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de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tierra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separada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por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los </a:t>
            </a:r>
            <a:r>
              <a:rPr sz="2000" spc="-180" dirty="0">
                <a:latin typeface="Microsoft Sans Serif"/>
                <a:cs typeface="Microsoft Sans Serif"/>
              </a:rPr>
              <a:t> </a:t>
            </a:r>
            <a:r>
              <a:rPr sz="2000" spc="-145" dirty="0">
                <a:latin typeface="Microsoft Sans Serif"/>
                <a:cs typeface="Microsoft Sans Serif"/>
              </a:rPr>
              <a:t>océanos.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23495">
              <a:lnSpc>
                <a:spcPct val="100000"/>
              </a:lnSpc>
              <a:spcBef>
                <a:spcPts val="1720"/>
              </a:spcBef>
            </a:pPr>
            <a:r>
              <a:rPr sz="2000" b="1" spc="-35" dirty="0">
                <a:solidFill>
                  <a:srgbClr val="00AFEF"/>
                </a:solidFill>
                <a:latin typeface="Arial"/>
                <a:cs typeface="Arial"/>
              </a:rPr>
              <a:t>PENÍNSULA:</a:t>
            </a:r>
            <a:endParaRPr sz="2000">
              <a:latin typeface="Arial"/>
              <a:cs typeface="Arial"/>
            </a:endParaRPr>
          </a:p>
          <a:p>
            <a:pPr marL="23495" marR="13335">
              <a:lnSpc>
                <a:spcPct val="100000"/>
              </a:lnSpc>
              <a:spcBef>
                <a:spcPts val="20"/>
              </a:spcBef>
            </a:pPr>
            <a:r>
              <a:rPr sz="2000" spc="-114" dirty="0">
                <a:latin typeface="Microsoft Sans Serif"/>
                <a:cs typeface="Microsoft Sans Serif"/>
              </a:rPr>
              <a:t>Ex</a:t>
            </a:r>
            <a:r>
              <a:rPr sz="2000" spc="-65" dirty="0">
                <a:latin typeface="Microsoft Sans Serif"/>
                <a:cs typeface="Microsoft Sans Serif"/>
              </a:rPr>
              <a:t>t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120" dirty="0">
                <a:latin typeface="Microsoft Sans Serif"/>
                <a:cs typeface="Microsoft Sans Serif"/>
              </a:rPr>
              <a:t>n</a:t>
            </a:r>
            <a:r>
              <a:rPr sz="2000" spc="-290" dirty="0">
                <a:latin typeface="Microsoft Sans Serif"/>
                <a:cs typeface="Microsoft Sans Serif"/>
              </a:rPr>
              <a:t>s</a:t>
            </a:r>
            <a:r>
              <a:rPr sz="2000" spc="-155" dirty="0">
                <a:latin typeface="Microsoft Sans Serif"/>
                <a:cs typeface="Microsoft Sans Serif"/>
              </a:rPr>
              <a:t>i</a:t>
            </a:r>
            <a:r>
              <a:rPr sz="2000" spc="-85" dirty="0">
                <a:latin typeface="Microsoft Sans Serif"/>
                <a:cs typeface="Microsoft Sans Serif"/>
              </a:rPr>
              <a:t>ó</a:t>
            </a:r>
            <a:r>
              <a:rPr sz="2000" spc="-80" dirty="0">
                <a:latin typeface="Microsoft Sans Serif"/>
                <a:cs typeface="Microsoft Sans Serif"/>
              </a:rPr>
              <a:t>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</a:t>
            </a:r>
            <a:r>
              <a:rPr sz="2000" spc="-150" dirty="0">
                <a:latin typeface="Microsoft Sans Serif"/>
                <a:cs typeface="Microsoft Sans Serif"/>
              </a:rPr>
              <a:t>e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t</a:t>
            </a:r>
            <a:r>
              <a:rPr sz="2000" spc="25" dirty="0">
                <a:latin typeface="Microsoft Sans Serif"/>
                <a:cs typeface="Microsoft Sans Serif"/>
              </a:rPr>
              <a:t>i</a:t>
            </a:r>
            <a:r>
              <a:rPr sz="2000" spc="-95" dirty="0">
                <a:latin typeface="Microsoft Sans Serif"/>
                <a:cs typeface="Microsoft Sans Serif"/>
              </a:rPr>
              <a:t>e</a:t>
            </a:r>
            <a:r>
              <a:rPr sz="2000" spc="-70" dirty="0">
                <a:latin typeface="Microsoft Sans Serif"/>
                <a:cs typeface="Microsoft Sans Serif"/>
              </a:rPr>
              <a:t>r</a:t>
            </a:r>
            <a:r>
              <a:rPr sz="2000" spc="-10" dirty="0">
                <a:latin typeface="Microsoft Sans Serif"/>
                <a:cs typeface="Microsoft Sans Serif"/>
              </a:rPr>
              <a:t>r</a:t>
            </a:r>
            <a:r>
              <a:rPr sz="2000" spc="-5" dirty="0">
                <a:latin typeface="Microsoft Sans Serif"/>
                <a:cs typeface="Microsoft Sans Serif"/>
              </a:rPr>
              <a:t>a  </a:t>
            </a:r>
            <a:r>
              <a:rPr sz="2000" spc="-40" dirty="0">
                <a:latin typeface="Microsoft Sans Serif"/>
                <a:cs typeface="Microsoft Sans Serif"/>
              </a:rPr>
              <a:t>rodeada </a:t>
            </a:r>
            <a:r>
              <a:rPr sz="2000" spc="-75" dirty="0">
                <a:latin typeface="Microsoft Sans Serif"/>
                <a:cs typeface="Microsoft Sans Serif"/>
              </a:rPr>
              <a:t>de </a:t>
            </a:r>
            <a:r>
              <a:rPr sz="2000" spc="-30" dirty="0">
                <a:latin typeface="Microsoft Sans Serif"/>
                <a:cs typeface="Microsoft Sans Serif"/>
              </a:rPr>
              <a:t>agua </a:t>
            </a:r>
            <a:r>
              <a:rPr sz="2000" spc="-35" dirty="0">
                <a:latin typeface="Microsoft Sans Serif"/>
                <a:cs typeface="Microsoft Sans Serif"/>
              </a:rPr>
              <a:t>por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todos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spc="5" dirty="0">
                <a:latin typeface="Microsoft Sans Serif"/>
                <a:cs typeface="Microsoft Sans Serif"/>
              </a:rPr>
              <a:t>d</a:t>
            </a:r>
            <a:r>
              <a:rPr sz="2000" spc="-265" dirty="0">
                <a:latin typeface="Microsoft Sans Serif"/>
                <a:cs typeface="Microsoft Sans Serif"/>
              </a:rPr>
              <a:t>o</a:t>
            </a:r>
            <a:r>
              <a:rPr sz="2000" spc="-235" dirty="0">
                <a:latin typeface="Microsoft Sans Serif"/>
                <a:cs typeface="Microsoft Sans Serif"/>
              </a:rPr>
              <a:t>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s</a:t>
            </a:r>
            <a:r>
              <a:rPr sz="2000" spc="-225" dirty="0">
                <a:latin typeface="Microsoft Sans Serif"/>
                <a:cs typeface="Microsoft Sans Serif"/>
              </a:rPr>
              <a:t>a</a:t>
            </a:r>
            <a:r>
              <a:rPr sz="2000" spc="-45" dirty="0">
                <a:latin typeface="Microsoft Sans Serif"/>
                <a:cs typeface="Microsoft Sans Serif"/>
              </a:rPr>
              <a:t>l</a:t>
            </a:r>
            <a:r>
              <a:rPr sz="2000" spc="-5" dirty="0">
                <a:latin typeface="Microsoft Sans Serif"/>
                <a:cs typeface="Microsoft Sans Serif"/>
              </a:rPr>
              <a:t>v</a:t>
            </a:r>
            <a:r>
              <a:rPr sz="2000" spc="-90" dirty="0">
                <a:latin typeface="Microsoft Sans Serif"/>
                <a:cs typeface="Microsoft Sans Serif"/>
              </a:rPr>
              <a:t>o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p</a:t>
            </a:r>
            <a:r>
              <a:rPr sz="2000" spc="-45" dirty="0">
                <a:latin typeface="Microsoft Sans Serif"/>
                <a:cs typeface="Microsoft Sans Serif"/>
              </a:rPr>
              <a:t>or  </a:t>
            </a:r>
            <a:r>
              <a:rPr sz="2000" spc="-80" dirty="0">
                <a:latin typeface="Microsoft Sans Serif"/>
                <a:cs typeface="Microsoft Sans Serif"/>
              </a:rPr>
              <a:t>uno.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1845" y="1533905"/>
            <a:ext cx="2808605" cy="1186815"/>
          </a:xfrm>
          <a:custGeom>
            <a:avLst/>
            <a:gdLst/>
            <a:ahLst/>
            <a:cxnLst/>
            <a:rect l="l" t="t" r="r" b="b"/>
            <a:pathLst>
              <a:path w="2808604" h="1186814">
                <a:moveTo>
                  <a:pt x="0" y="197739"/>
                </a:moveTo>
                <a:lnTo>
                  <a:pt x="5221" y="152395"/>
                </a:lnTo>
                <a:lnTo>
                  <a:pt x="20096" y="110773"/>
                </a:lnTo>
                <a:lnTo>
                  <a:pt x="43437" y="74058"/>
                </a:lnTo>
                <a:lnTo>
                  <a:pt x="74058" y="43437"/>
                </a:lnTo>
                <a:lnTo>
                  <a:pt x="110773" y="20096"/>
                </a:lnTo>
                <a:lnTo>
                  <a:pt x="152395" y="5221"/>
                </a:lnTo>
                <a:lnTo>
                  <a:pt x="197738" y="0"/>
                </a:lnTo>
                <a:lnTo>
                  <a:pt x="2610484" y="0"/>
                </a:lnTo>
                <a:lnTo>
                  <a:pt x="2655835" y="5221"/>
                </a:lnTo>
                <a:lnTo>
                  <a:pt x="2697475" y="20096"/>
                </a:lnTo>
                <a:lnTo>
                  <a:pt x="2734215" y="43437"/>
                </a:lnTo>
                <a:lnTo>
                  <a:pt x="2764863" y="74058"/>
                </a:lnTo>
                <a:lnTo>
                  <a:pt x="2788229" y="110773"/>
                </a:lnTo>
                <a:lnTo>
                  <a:pt x="2803122" y="152395"/>
                </a:lnTo>
                <a:lnTo>
                  <a:pt x="2808351" y="197739"/>
                </a:lnTo>
                <a:lnTo>
                  <a:pt x="2808351" y="988949"/>
                </a:lnTo>
                <a:lnTo>
                  <a:pt x="2803122" y="1034292"/>
                </a:lnTo>
                <a:lnTo>
                  <a:pt x="2788229" y="1075914"/>
                </a:lnTo>
                <a:lnTo>
                  <a:pt x="2764863" y="1112629"/>
                </a:lnTo>
                <a:lnTo>
                  <a:pt x="2734215" y="1143250"/>
                </a:lnTo>
                <a:lnTo>
                  <a:pt x="2697475" y="1166591"/>
                </a:lnTo>
                <a:lnTo>
                  <a:pt x="2655835" y="1181466"/>
                </a:lnTo>
                <a:lnTo>
                  <a:pt x="2610484" y="1186688"/>
                </a:lnTo>
                <a:lnTo>
                  <a:pt x="197738" y="1186688"/>
                </a:lnTo>
                <a:lnTo>
                  <a:pt x="152395" y="1181466"/>
                </a:lnTo>
                <a:lnTo>
                  <a:pt x="110773" y="1166591"/>
                </a:lnTo>
                <a:lnTo>
                  <a:pt x="74058" y="1143250"/>
                </a:lnTo>
                <a:lnTo>
                  <a:pt x="43437" y="1112629"/>
                </a:lnTo>
                <a:lnTo>
                  <a:pt x="20096" y="1075914"/>
                </a:lnTo>
                <a:lnTo>
                  <a:pt x="5221" y="1034292"/>
                </a:lnTo>
                <a:lnTo>
                  <a:pt x="0" y="988949"/>
                </a:lnTo>
                <a:lnTo>
                  <a:pt x="0" y="197739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69640" y="1650365"/>
            <a:ext cx="2478405" cy="942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000" b="1" spc="15" dirty="0">
                <a:solidFill>
                  <a:srgbClr val="00AFEF"/>
                </a:solidFill>
                <a:latin typeface="Arial"/>
                <a:cs typeface="Arial"/>
              </a:rPr>
              <a:t>MONTAÝA:</a:t>
            </a:r>
            <a:r>
              <a:rPr sz="2000" b="1" spc="-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latin typeface="Microsoft Sans Serif"/>
                <a:cs typeface="Microsoft Sans Serif"/>
              </a:rPr>
              <a:t>Elevación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natural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del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terreno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de 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gran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altura.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44234" y="1533905"/>
            <a:ext cx="2484120" cy="1186815"/>
          </a:xfrm>
          <a:custGeom>
            <a:avLst/>
            <a:gdLst/>
            <a:ahLst/>
            <a:cxnLst/>
            <a:rect l="l" t="t" r="r" b="b"/>
            <a:pathLst>
              <a:path w="2484120" h="1186814">
                <a:moveTo>
                  <a:pt x="0" y="197739"/>
                </a:moveTo>
                <a:lnTo>
                  <a:pt x="5221" y="152395"/>
                </a:lnTo>
                <a:lnTo>
                  <a:pt x="20096" y="110773"/>
                </a:lnTo>
                <a:lnTo>
                  <a:pt x="43437" y="74058"/>
                </a:lnTo>
                <a:lnTo>
                  <a:pt x="74058" y="43437"/>
                </a:lnTo>
                <a:lnTo>
                  <a:pt x="110773" y="20096"/>
                </a:lnTo>
                <a:lnTo>
                  <a:pt x="152395" y="5221"/>
                </a:lnTo>
                <a:lnTo>
                  <a:pt x="197738" y="0"/>
                </a:lnTo>
                <a:lnTo>
                  <a:pt x="2285999" y="0"/>
                </a:lnTo>
                <a:lnTo>
                  <a:pt x="2331343" y="5221"/>
                </a:lnTo>
                <a:lnTo>
                  <a:pt x="2372965" y="20096"/>
                </a:lnTo>
                <a:lnTo>
                  <a:pt x="2409680" y="43437"/>
                </a:lnTo>
                <a:lnTo>
                  <a:pt x="2440301" y="74058"/>
                </a:lnTo>
                <a:lnTo>
                  <a:pt x="2463642" y="110773"/>
                </a:lnTo>
                <a:lnTo>
                  <a:pt x="2478517" y="152395"/>
                </a:lnTo>
                <a:lnTo>
                  <a:pt x="2483739" y="197739"/>
                </a:lnTo>
                <a:lnTo>
                  <a:pt x="2483739" y="988949"/>
                </a:lnTo>
                <a:lnTo>
                  <a:pt x="2478517" y="1034292"/>
                </a:lnTo>
                <a:lnTo>
                  <a:pt x="2463642" y="1075914"/>
                </a:lnTo>
                <a:lnTo>
                  <a:pt x="2440301" y="1112629"/>
                </a:lnTo>
                <a:lnTo>
                  <a:pt x="2409680" y="1143250"/>
                </a:lnTo>
                <a:lnTo>
                  <a:pt x="2372965" y="1166591"/>
                </a:lnTo>
                <a:lnTo>
                  <a:pt x="2331343" y="1181466"/>
                </a:lnTo>
                <a:lnTo>
                  <a:pt x="2285999" y="1186688"/>
                </a:lnTo>
                <a:lnTo>
                  <a:pt x="197738" y="1186688"/>
                </a:lnTo>
                <a:lnTo>
                  <a:pt x="152395" y="1181466"/>
                </a:lnTo>
                <a:lnTo>
                  <a:pt x="110773" y="1166591"/>
                </a:lnTo>
                <a:lnTo>
                  <a:pt x="74058" y="1143250"/>
                </a:lnTo>
                <a:lnTo>
                  <a:pt x="43437" y="1112629"/>
                </a:lnTo>
                <a:lnTo>
                  <a:pt x="20096" y="1075914"/>
                </a:lnTo>
                <a:lnTo>
                  <a:pt x="5221" y="1034292"/>
                </a:lnTo>
                <a:lnTo>
                  <a:pt x="0" y="988949"/>
                </a:lnTo>
                <a:lnTo>
                  <a:pt x="0" y="197739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82791" y="1497965"/>
            <a:ext cx="1933575" cy="1247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000" b="1" spc="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2000" b="1" spc="2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000" b="1" spc="-215" dirty="0">
                <a:solidFill>
                  <a:srgbClr val="00AFEF"/>
                </a:solidFill>
                <a:latin typeface="Arial"/>
                <a:cs typeface="Arial"/>
              </a:rPr>
              <a:t>RE</a:t>
            </a:r>
            <a:r>
              <a:rPr sz="2000" b="1" spc="-204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2000" b="1" spc="-55" dirty="0">
                <a:solidFill>
                  <a:srgbClr val="00AFEF"/>
                </a:solidFill>
                <a:latin typeface="Arial"/>
                <a:cs typeface="Arial"/>
              </a:rPr>
              <a:t>:</a:t>
            </a:r>
            <a:r>
              <a:rPr sz="20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M</a:t>
            </a:r>
            <a:r>
              <a:rPr sz="2000" spc="-50" dirty="0">
                <a:latin typeface="Microsoft Sans Serif"/>
                <a:cs typeface="Microsoft Sans Serif"/>
              </a:rPr>
              <a:t>a</a:t>
            </a:r>
            <a:r>
              <a:rPr sz="2000" spc="-204" dirty="0">
                <a:latin typeface="Microsoft Sans Serif"/>
                <a:cs typeface="Microsoft Sans Serif"/>
              </a:rPr>
              <a:t>sa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</a:t>
            </a:r>
            <a:r>
              <a:rPr sz="2000" spc="-100" dirty="0">
                <a:latin typeface="Microsoft Sans Serif"/>
                <a:cs typeface="Microsoft Sans Serif"/>
              </a:rPr>
              <a:t>e  </a:t>
            </a:r>
            <a:r>
              <a:rPr sz="2000" spc="-25" dirty="0">
                <a:latin typeface="Microsoft Sans Serif"/>
                <a:cs typeface="Microsoft Sans Serif"/>
              </a:rPr>
              <a:t>agua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salada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de 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tamaño </a:t>
            </a:r>
            <a:r>
              <a:rPr sz="2000" spc="-50" dirty="0">
                <a:latin typeface="Microsoft Sans Serif"/>
                <a:cs typeface="Microsoft Sans Serif"/>
              </a:rPr>
              <a:t>inferior</a:t>
            </a:r>
            <a:r>
              <a:rPr sz="2000" spc="-15" dirty="0">
                <a:latin typeface="Microsoft Sans Serif"/>
                <a:cs typeface="Microsoft Sans Serif"/>
              </a:rPr>
              <a:t> al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14" dirty="0">
                <a:latin typeface="Microsoft Sans Serif"/>
                <a:cs typeface="Microsoft Sans Serif"/>
              </a:rPr>
              <a:t>océano.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933" y="1533905"/>
            <a:ext cx="2875915" cy="1186815"/>
          </a:xfrm>
          <a:custGeom>
            <a:avLst/>
            <a:gdLst/>
            <a:ahLst/>
            <a:cxnLst/>
            <a:rect l="l" t="t" r="r" b="b"/>
            <a:pathLst>
              <a:path w="2875915" h="1186814">
                <a:moveTo>
                  <a:pt x="0" y="197739"/>
                </a:moveTo>
                <a:lnTo>
                  <a:pt x="5223" y="152395"/>
                </a:lnTo>
                <a:lnTo>
                  <a:pt x="20101" y="110773"/>
                </a:lnTo>
                <a:lnTo>
                  <a:pt x="43448" y="74058"/>
                </a:lnTo>
                <a:lnTo>
                  <a:pt x="74076" y="43437"/>
                </a:lnTo>
                <a:lnTo>
                  <a:pt x="110798" y="20096"/>
                </a:lnTo>
                <a:lnTo>
                  <a:pt x="152427" y="5221"/>
                </a:lnTo>
                <a:lnTo>
                  <a:pt x="197777" y="0"/>
                </a:lnTo>
                <a:lnTo>
                  <a:pt x="2678023" y="0"/>
                </a:lnTo>
                <a:lnTo>
                  <a:pt x="2723374" y="5221"/>
                </a:lnTo>
                <a:lnTo>
                  <a:pt x="2765014" y="20096"/>
                </a:lnTo>
                <a:lnTo>
                  <a:pt x="2801754" y="43437"/>
                </a:lnTo>
                <a:lnTo>
                  <a:pt x="2832402" y="74058"/>
                </a:lnTo>
                <a:lnTo>
                  <a:pt x="2855768" y="110773"/>
                </a:lnTo>
                <a:lnTo>
                  <a:pt x="2870660" y="152395"/>
                </a:lnTo>
                <a:lnTo>
                  <a:pt x="2875889" y="197739"/>
                </a:lnTo>
                <a:lnTo>
                  <a:pt x="2875889" y="988949"/>
                </a:lnTo>
                <a:lnTo>
                  <a:pt x="2870660" y="1034292"/>
                </a:lnTo>
                <a:lnTo>
                  <a:pt x="2855768" y="1075914"/>
                </a:lnTo>
                <a:lnTo>
                  <a:pt x="2832402" y="1112629"/>
                </a:lnTo>
                <a:lnTo>
                  <a:pt x="2801754" y="1143250"/>
                </a:lnTo>
                <a:lnTo>
                  <a:pt x="2765014" y="1166591"/>
                </a:lnTo>
                <a:lnTo>
                  <a:pt x="2723374" y="1181466"/>
                </a:lnTo>
                <a:lnTo>
                  <a:pt x="2678023" y="1186688"/>
                </a:lnTo>
                <a:lnTo>
                  <a:pt x="197777" y="1186688"/>
                </a:lnTo>
                <a:lnTo>
                  <a:pt x="152427" y="1181466"/>
                </a:lnTo>
                <a:lnTo>
                  <a:pt x="110798" y="1166591"/>
                </a:lnTo>
                <a:lnTo>
                  <a:pt x="74076" y="1143250"/>
                </a:lnTo>
                <a:lnTo>
                  <a:pt x="43448" y="1112629"/>
                </a:lnTo>
                <a:lnTo>
                  <a:pt x="20101" y="1075914"/>
                </a:lnTo>
                <a:lnTo>
                  <a:pt x="5223" y="1034292"/>
                </a:lnTo>
                <a:lnTo>
                  <a:pt x="0" y="988949"/>
                </a:lnTo>
                <a:lnTo>
                  <a:pt x="0" y="197739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9559" y="1650365"/>
            <a:ext cx="2299970" cy="942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000" b="1" spc="-35" dirty="0">
                <a:solidFill>
                  <a:srgbClr val="00AFEF"/>
                </a:solidFill>
                <a:latin typeface="Arial"/>
                <a:cs typeface="Arial"/>
              </a:rPr>
              <a:t>OCÉANO: </a:t>
            </a:r>
            <a:r>
              <a:rPr sz="2000" spc="-105" dirty="0">
                <a:latin typeface="Microsoft Sans Serif"/>
                <a:cs typeface="Microsoft Sans Serif"/>
              </a:rPr>
              <a:t>Enorme 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10" dirty="0">
                <a:latin typeface="Microsoft Sans Serif"/>
                <a:cs typeface="Microsoft Sans Serif"/>
              </a:rPr>
              <a:t>masa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de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agua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salada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que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cubre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Tierra.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1536700"/>
            <a:chOff x="-4762" y="0"/>
            <a:chExt cx="9153525" cy="1536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12747"/>
              <a:ext cx="9143999" cy="595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12747"/>
              <a:ext cx="9143999" cy="118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1412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1412875"/>
            </a:xfrm>
            <a:custGeom>
              <a:avLst/>
              <a:gdLst/>
              <a:ahLst/>
              <a:cxnLst/>
              <a:rect l="l" t="t" r="r" b="b"/>
              <a:pathLst>
                <a:path w="9144000" h="1412875">
                  <a:moveTo>
                    <a:pt x="0" y="1412748"/>
                  </a:moveTo>
                  <a:lnTo>
                    <a:pt x="9144000" y="14127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40" dirty="0"/>
              <a:t>El</a:t>
            </a:r>
            <a:r>
              <a:rPr sz="2000" b="1" spc="-30" dirty="0"/>
              <a:t> </a:t>
            </a:r>
            <a:r>
              <a:rPr sz="2000" b="1" spc="-10" dirty="0"/>
              <a:t>mar</a:t>
            </a:r>
            <a:r>
              <a:rPr sz="2000" b="1" spc="-20" dirty="0"/>
              <a:t> </a:t>
            </a:r>
            <a:r>
              <a:rPr sz="2000" b="1" spc="-60" dirty="0"/>
              <a:t>Mediterráneo</a:t>
            </a:r>
            <a:r>
              <a:rPr sz="2000" b="1" spc="25" dirty="0"/>
              <a:t> </a:t>
            </a:r>
            <a:r>
              <a:rPr sz="2000" dirty="0"/>
              <a:t>tuvo</a:t>
            </a:r>
            <a:r>
              <a:rPr sz="2000" spc="-15" dirty="0"/>
              <a:t> </a:t>
            </a:r>
            <a:r>
              <a:rPr sz="2000" spc="-40" dirty="0"/>
              <a:t>un</a:t>
            </a:r>
            <a:r>
              <a:rPr sz="2000" spc="-25" dirty="0"/>
              <a:t> </a:t>
            </a:r>
            <a:r>
              <a:rPr sz="2000" spc="-35" dirty="0"/>
              <a:t>papel</a:t>
            </a:r>
            <a:r>
              <a:rPr sz="2000" spc="-15" dirty="0"/>
              <a:t> importante</a:t>
            </a:r>
            <a:r>
              <a:rPr sz="2000" spc="35" dirty="0"/>
              <a:t> </a:t>
            </a:r>
            <a:r>
              <a:rPr sz="2000" spc="-110" dirty="0"/>
              <a:t>en</a:t>
            </a:r>
            <a:r>
              <a:rPr sz="2000" spc="-20" dirty="0"/>
              <a:t> </a:t>
            </a:r>
            <a:r>
              <a:rPr sz="2000" spc="-85" dirty="0"/>
              <a:t>el</a:t>
            </a:r>
            <a:r>
              <a:rPr sz="2000" spc="-40" dirty="0"/>
              <a:t> </a:t>
            </a:r>
            <a:r>
              <a:rPr sz="2000" spc="-85" dirty="0"/>
              <a:t>desarrollo</a:t>
            </a:r>
            <a:r>
              <a:rPr sz="2000" spc="5" dirty="0"/>
              <a:t> </a:t>
            </a:r>
            <a:r>
              <a:rPr sz="2000" spc="-75" dirty="0"/>
              <a:t>de</a:t>
            </a:r>
            <a:r>
              <a:rPr sz="2000" spc="-35" dirty="0"/>
              <a:t> </a:t>
            </a:r>
            <a:r>
              <a:rPr sz="2000" spc="-155" dirty="0"/>
              <a:t>las</a:t>
            </a:r>
            <a:r>
              <a:rPr sz="2000" spc="10" dirty="0"/>
              <a:t> </a:t>
            </a:r>
            <a:r>
              <a:rPr sz="2000" spc="-65" dirty="0"/>
              <a:t>antiguas </a:t>
            </a:r>
            <a:r>
              <a:rPr sz="2000" spc="-60" dirty="0"/>
              <a:t> </a:t>
            </a:r>
            <a:r>
              <a:rPr sz="2000" spc="-75" dirty="0"/>
              <a:t>culturas</a:t>
            </a:r>
            <a:r>
              <a:rPr sz="2000" spc="10" dirty="0"/>
              <a:t> </a:t>
            </a:r>
            <a:r>
              <a:rPr sz="2000" spc="-60" dirty="0"/>
              <a:t>griega</a:t>
            </a:r>
            <a:r>
              <a:rPr sz="2000" dirty="0"/>
              <a:t> </a:t>
            </a:r>
            <a:r>
              <a:rPr sz="2000" spc="-50" dirty="0"/>
              <a:t>y</a:t>
            </a:r>
            <a:r>
              <a:rPr sz="2000" spc="-45" dirty="0"/>
              <a:t> </a:t>
            </a:r>
            <a:r>
              <a:rPr sz="2000" spc="-50" dirty="0"/>
              <a:t>romana,</a:t>
            </a:r>
            <a:r>
              <a:rPr sz="2000" spc="20" dirty="0"/>
              <a:t> </a:t>
            </a:r>
            <a:r>
              <a:rPr sz="2000" spc="-140" dirty="0"/>
              <a:t>pues</a:t>
            </a:r>
            <a:r>
              <a:rPr sz="2000" spc="-10" dirty="0"/>
              <a:t> </a:t>
            </a:r>
            <a:r>
              <a:rPr sz="2000" spc="-30" dirty="0"/>
              <a:t>permitió</a:t>
            </a:r>
            <a:r>
              <a:rPr sz="2000" spc="25" dirty="0"/>
              <a:t> </a:t>
            </a:r>
            <a:r>
              <a:rPr sz="2000" spc="-80" dirty="0"/>
              <a:t>conectar</a:t>
            </a:r>
            <a:r>
              <a:rPr sz="2000" spc="5" dirty="0"/>
              <a:t> </a:t>
            </a:r>
            <a:r>
              <a:rPr sz="2000" spc="-125" dirty="0"/>
              <a:t>Asia,</a:t>
            </a:r>
            <a:r>
              <a:rPr sz="2000" dirty="0"/>
              <a:t> </a:t>
            </a:r>
            <a:r>
              <a:rPr sz="2000" spc="-45" dirty="0"/>
              <a:t>África</a:t>
            </a:r>
            <a:r>
              <a:rPr sz="2000" spc="-25" dirty="0"/>
              <a:t> </a:t>
            </a:r>
            <a:r>
              <a:rPr sz="2000" spc="-50" dirty="0"/>
              <a:t>y</a:t>
            </a:r>
            <a:r>
              <a:rPr sz="2000" spc="-25" dirty="0"/>
              <a:t> </a:t>
            </a:r>
            <a:r>
              <a:rPr sz="2000" spc="-75" dirty="0"/>
              <a:t>Europa.</a:t>
            </a:r>
            <a:r>
              <a:rPr sz="2000" spc="-20" dirty="0"/>
              <a:t> </a:t>
            </a:r>
            <a:r>
              <a:rPr sz="2000" spc="-105" dirty="0"/>
              <a:t>Además,</a:t>
            </a:r>
            <a:r>
              <a:rPr sz="2000" spc="-20" dirty="0"/>
              <a:t> </a:t>
            </a:r>
            <a:r>
              <a:rPr sz="2000" spc="-204" dirty="0"/>
              <a:t>su </a:t>
            </a:r>
            <a:r>
              <a:rPr sz="2000" spc="-200" dirty="0"/>
              <a:t> </a:t>
            </a:r>
            <a:r>
              <a:rPr sz="2000" spc="-60" dirty="0"/>
              <a:t>clima</a:t>
            </a:r>
            <a:r>
              <a:rPr sz="2000" spc="15" dirty="0"/>
              <a:t> </a:t>
            </a:r>
            <a:r>
              <a:rPr sz="2000" spc="-35" dirty="0"/>
              <a:t>templado,</a:t>
            </a:r>
            <a:r>
              <a:rPr sz="2000" spc="15" dirty="0"/>
              <a:t> </a:t>
            </a:r>
            <a:r>
              <a:rPr sz="2000" spc="-30" dirty="0"/>
              <a:t>apropiado</a:t>
            </a:r>
            <a:r>
              <a:rPr sz="2000" spc="25" dirty="0"/>
              <a:t> </a:t>
            </a:r>
            <a:r>
              <a:rPr sz="2000" spc="-10" dirty="0"/>
              <a:t>para</a:t>
            </a:r>
            <a:r>
              <a:rPr sz="2000" dirty="0"/>
              <a:t> </a:t>
            </a:r>
            <a:r>
              <a:rPr sz="2000" spc="-25" dirty="0"/>
              <a:t>la</a:t>
            </a:r>
            <a:r>
              <a:rPr sz="2000" spc="-20" dirty="0"/>
              <a:t> </a:t>
            </a:r>
            <a:r>
              <a:rPr sz="2000" spc="-40" dirty="0"/>
              <a:t>agricultura,</a:t>
            </a:r>
            <a:r>
              <a:rPr sz="2000" spc="40" dirty="0"/>
              <a:t> </a:t>
            </a:r>
            <a:r>
              <a:rPr sz="2000" spc="-70" dirty="0"/>
              <a:t>lo</a:t>
            </a:r>
            <a:r>
              <a:rPr sz="2000" spc="-15" dirty="0"/>
              <a:t> </a:t>
            </a:r>
            <a:r>
              <a:rPr sz="2000" spc="-55" dirty="0"/>
              <a:t>convirtieron</a:t>
            </a:r>
            <a:r>
              <a:rPr sz="2000" spc="60" dirty="0"/>
              <a:t> </a:t>
            </a:r>
            <a:r>
              <a:rPr sz="2000" spc="-110" dirty="0"/>
              <a:t>en</a:t>
            </a:r>
            <a:r>
              <a:rPr sz="2000" spc="-40" dirty="0"/>
              <a:t> un</a:t>
            </a:r>
            <a:r>
              <a:rPr sz="2000" spc="-20" dirty="0"/>
              <a:t> </a:t>
            </a:r>
            <a:r>
              <a:rPr sz="2000" spc="-30" dirty="0"/>
              <a:t>lugar</a:t>
            </a:r>
            <a:r>
              <a:rPr sz="2000" spc="-15" dirty="0"/>
              <a:t> atractivo</a:t>
            </a:r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993775"/>
            <a:ext cx="1098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para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vivir.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112011"/>
            <a:ext cx="9144000" cy="5746115"/>
            <a:chOff x="0" y="1112011"/>
            <a:chExt cx="9144000" cy="57461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412747"/>
              <a:ext cx="9144000" cy="54452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20080" y="1124711"/>
              <a:ext cx="2880360" cy="1728470"/>
            </a:xfrm>
            <a:custGeom>
              <a:avLst/>
              <a:gdLst/>
              <a:ahLst/>
              <a:cxnLst/>
              <a:rect l="l" t="t" r="r" b="b"/>
              <a:pathLst>
                <a:path w="2880359" h="1728470">
                  <a:moveTo>
                    <a:pt x="2592324" y="0"/>
                  </a:moveTo>
                  <a:lnTo>
                    <a:pt x="288036" y="0"/>
                  </a:lnTo>
                  <a:lnTo>
                    <a:pt x="241302" y="3771"/>
                  </a:lnTo>
                  <a:lnTo>
                    <a:pt x="196973" y="14691"/>
                  </a:lnTo>
                  <a:lnTo>
                    <a:pt x="155643" y="32164"/>
                  </a:lnTo>
                  <a:lnTo>
                    <a:pt x="117902" y="55595"/>
                  </a:lnTo>
                  <a:lnTo>
                    <a:pt x="84343" y="84391"/>
                  </a:lnTo>
                  <a:lnTo>
                    <a:pt x="55558" y="117957"/>
                  </a:lnTo>
                  <a:lnTo>
                    <a:pt x="32140" y="155699"/>
                  </a:lnTo>
                  <a:lnTo>
                    <a:pt x="14679" y="197022"/>
                  </a:lnTo>
                  <a:lnTo>
                    <a:pt x="3768" y="241333"/>
                  </a:lnTo>
                  <a:lnTo>
                    <a:pt x="0" y="288036"/>
                  </a:lnTo>
                  <a:lnTo>
                    <a:pt x="0" y="1440179"/>
                  </a:lnTo>
                  <a:lnTo>
                    <a:pt x="3768" y="1486913"/>
                  </a:lnTo>
                  <a:lnTo>
                    <a:pt x="14679" y="1531242"/>
                  </a:lnTo>
                  <a:lnTo>
                    <a:pt x="32140" y="1572572"/>
                  </a:lnTo>
                  <a:lnTo>
                    <a:pt x="55558" y="1610313"/>
                  </a:lnTo>
                  <a:lnTo>
                    <a:pt x="84343" y="1643872"/>
                  </a:lnTo>
                  <a:lnTo>
                    <a:pt x="117902" y="1672657"/>
                  </a:lnTo>
                  <a:lnTo>
                    <a:pt x="155643" y="1696075"/>
                  </a:lnTo>
                  <a:lnTo>
                    <a:pt x="196973" y="1713536"/>
                  </a:lnTo>
                  <a:lnTo>
                    <a:pt x="241302" y="1724447"/>
                  </a:lnTo>
                  <a:lnTo>
                    <a:pt x="288036" y="1728215"/>
                  </a:lnTo>
                  <a:lnTo>
                    <a:pt x="2592324" y="1728215"/>
                  </a:lnTo>
                  <a:lnTo>
                    <a:pt x="2639026" y="1724447"/>
                  </a:lnTo>
                  <a:lnTo>
                    <a:pt x="2683337" y="1713536"/>
                  </a:lnTo>
                  <a:lnTo>
                    <a:pt x="2724660" y="1696075"/>
                  </a:lnTo>
                  <a:lnTo>
                    <a:pt x="2762402" y="1672657"/>
                  </a:lnTo>
                  <a:lnTo>
                    <a:pt x="2795968" y="1643872"/>
                  </a:lnTo>
                  <a:lnTo>
                    <a:pt x="2824764" y="1610313"/>
                  </a:lnTo>
                  <a:lnTo>
                    <a:pt x="2848195" y="1572572"/>
                  </a:lnTo>
                  <a:lnTo>
                    <a:pt x="2865668" y="1531242"/>
                  </a:lnTo>
                  <a:lnTo>
                    <a:pt x="2876588" y="1486913"/>
                  </a:lnTo>
                  <a:lnTo>
                    <a:pt x="2880360" y="1440179"/>
                  </a:lnTo>
                  <a:lnTo>
                    <a:pt x="2880360" y="288036"/>
                  </a:lnTo>
                  <a:lnTo>
                    <a:pt x="2876588" y="241333"/>
                  </a:lnTo>
                  <a:lnTo>
                    <a:pt x="2865668" y="197022"/>
                  </a:lnTo>
                  <a:lnTo>
                    <a:pt x="2848195" y="155699"/>
                  </a:lnTo>
                  <a:lnTo>
                    <a:pt x="2824764" y="117957"/>
                  </a:lnTo>
                  <a:lnTo>
                    <a:pt x="2795968" y="84391"/>
                  </a:lnTo>
                  <a:lnTo>
                    <a:pt x="2762402" y="55595"/>
                  </a:lnTo>
                  <a:lnTo>
                    <a:pt x="2724660" y="32164"/>
                  </a:lnTo>
                  <a:lnTo>
                    <a:pt x="2683337" y="14691"/>
                  </a:lnTo>
                  <a:lnTo>
                    <a:pt x="2639026" y="3771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0080" y="1124711"/>
              <a:ext cx="2880360" cy="1728470"/>
            </a:xfrm>
            <a:custGeom>
              <a:avLst/>
              <a:gdLst/>
              <a:ahLst/>
              <a:cxnLst/>
              <a:rect l="l" t="t" r="r" b="b"/>
              <a:pathLst>
                <a:path w="2880359" h="1728470">
                  <a:moveTo>
                    <a:pt x="0" y="288036"/>
                  </a:moveTo>
                  <a:lnTo>
                    <a:pt x="3768" y="241333"/>
                  </a:lnTo>
                  <a:lnTo>
                    <a:pt x="14679" y="197022"/>
                  </a:lnTo>
                  <a:lnTo>
                    <a:pt x="32140" y="155699"/>
                  </a:lnTo>
                  <a:lnTo>
                    <a:pt x="55558" y="117957"/>
                  </a:lnTo>
                  <a:lnTo>
                    <a:pt x="84343" y="84391"/>
                  </a:lnTo>
                  <a:lnTo>
                    <a:pt x="117902" y="55595"/>
                  </a:lnTo>
                  <a:lnTo>
                    <a:pt x="155643" y="32164"/>
                  </a:lnTo>
                  <a:lnTo>
                    <a:pt x="196973" y="14691"/>
                  </a:lnTo>
                  <a:lnTo>
                    <a:pt x="241302" y="3771"/>
                  </a:lnTo>
                  <a:lnTo>
                    <a:pt x="288036" y="0"/>
                  </a:lnTo>
                  <a:lnTo>
                    <a:pt x="2592324" y="0"/>
                  </a:lnTo>
                  <a:lnTo>
                    <a:pt x="2639026" y="3771"/>
                  </a:lnTo>
                  <a:lnTo>
                    <a:pt x="2683337" y="14691"/>
                  </a:lnTo>
                  <a:lnTo>
                    <a:pt x="2724660" y="32164"/>
                  </a:lnTo>
                  <a:lnTo>
                    <a:pt x="2762402" y="55595"/>
                  </a:lnTo>
                  <a:lnTo>
                    <a:pt x="2795968" y="84391"/>
                  </a:lnTo>
                  <a:lnTo>
                    <a:pt x="2824764" y="117957"/>
                  </a:lnTo>
                  <a:lnTo>
                    <a:pt x="2848195" y="155699"/>
                  </a:lnTo>
                  <a:lnTo>
                    <a:pt x="2865668" y="197022"/>
                  </a:lnTo>
                  <a:lnTo>
                    <a:pt x="2876588" y="241333"/>
                  </a:lnTo>
                  <a:lnTo>
                    <a:pt x="2880360" y="288036"/>
                  </a:lnTo>
                  <a:lnTo>
                    <a:pt x="2880360" y="1440179"/>
                  </a:lnTo>
                  <a:lnTo>
                    <a:pt x="2876588" y="1486913"/>
                  </a:lnTo>
                  <a:lnTo>
                    <a:pt x="2865668" y="1531242"/>
                  </a:lnTo>
                  <a:lnTo>
                    <a:pt x="2848195" y="1572572"/>
                  </a:lnTo>
                  <a:lnTo>
                    <a:pt x="2824764" y="1610313"/>
                  </a:lnTo>
                  <a:lnTo>
                    <a:pt x="2795968" y="1643872"/>
                  </a:lnTo>
                  <a:lnTo>
                    <a:pt x="2762402" y="1672657"/>
                  </a:lnTo>
                  <a:lnTo>
                    <a:pt x="2724660" y="1696075"/>
                  </a:lnTo>
                  <a:lnTo>
                    <a:pt x="2683337" y="1713536"/>
                  </a:lnTo>
                  <a:lnTo>
                    <a:pt x="2639026" y="1724447"/>
                  </a:lnTo>
                  <a:lnTo>
                    <a:pt x="2592324" y="1728215"/>
                  </a:lnTo>
                  <a:lnTo>
                    <a:pt x="288036" y="1728215"/>
                  </a:lnTo>
                  <a:lnTo>
                    <a:pt x="241302" y="1724447"/>
                  </a:lnTo>
                  <a:lnTo>
                    <a:pt x="196973" y="1713536"/>
                  </a:lnTo>
                  <a:lnTo>
                    <a:pt x="155643" y="1696075"/>
                  </a:lnTo>
                  <a:lnTo>
                    <a:pt x="117902" y="1672657"/>
                  </a:lnTo>
                  <a:lnTo>
                    <a:pt x="84343" y="1643872"/>
                  </a:lnTo>
                  <a:lnTo>
                    <a:pt x="55558" y="1610313"/>
                  </a:lnTo>
                  <a:lnTo>
                    <a:pt x="32140" y="1572572"/>
                  </a:lnTo>
                  <a:lnTo>
                    <a:pt x="14679" y="1531242"/>
                  </a:lnTo>
                  <a:lnTo>
                    <a:pt x="3768" y="1486913"/>
                  </a:lnTo>
                  <a:lnTo>
                    <a:pt x="0" y="144017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8295" y="1117917"/>
            <a:ext cx="2506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Microsoft Sans Serif"/>
                <a:cs typeface="Microsoft Sans Serif"/>
              </a:rPr>
              <a:t>L</a:t>
            </a:r>
            <a:r>
              <a:rPr sz="1600" spc="-15" dirty="0">
                <a:latin typeface="Microsoft Sans Serif"/>
                <a:cs typeface="Microsoft Sans Serif"/>
              </a:rPr>
              <a:t>a</a:t>
            </a:r>
            <a:r>
              <a:rPr sz="1600" spc="-325" dirty="0">
                <a:latin typeface="Microsoft Sans Serif"/>
                <a:cs typeface="Microsoft Sans Serif"/>
              </a:rPr>
              <a:t>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b="1" spc="-120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1600" b="1" spc="13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UD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-55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1600" b="1" spc="-6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-30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600" b="1" spc="-50" dirty="0">
                <a:solidFill>
                  <a:srgbClr val="00AFEF"/>
                </a:solidFill>
                <a:latin typeface="Arial"/>
                <a:cs typeface="Arial"/>
              </a:rPr>
              <a:t> G</a:t>
            </a:r>
            <a:r>
              <a:rPr sz="1600" b="1" spc="-80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600" b="1" spc="13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600" b="1" spc="-13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-50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-30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spc="-220" dirty="0">
                <a:latin typeface="Microsoft Sans Serif"/>
                <a:cs typeface="Microsoft Sans Serif"/>
              </a:rPr>
              <a:t>se</a:t>
            </a:r>
            <a:endParaRPr sz="1600">
              <a:latin typeface="Microsoft Sans Serif"/>
              <a:cs typeface="Microsoft Sans Serif"/>
            </a:endParaRPr>
          </a:p>
          <a:p>
            <a:pPr marL="52705">
              <a:lnSpc>
                <a:spcPct val="100000"/>
              </a:lnSpc>
            </a:pPr>
            <a:r>
              <a:rPr sz="1600" spc="-75" dirty="0">
                <a:latin typeface="Microsoft Sans Serif"/>
                <a:cs typeface="Microsoft Sans Serif"/>
              </a:rPr>
              <a:t>construy</a:t>
            </a:r>
            <a:r>
              <a:rPr sz="1600" spc="-85" dirty="0">
                <a:latin typeface="Microsoft Sans Serif"/>
                <a:cs typeface="Microsoft Sans Serif"/>
              </a:rPr>
              <a:t>e</a:t>
            </a:r>
            <a:r>
              <a:rPr sz="1600" spc="5" dirty="0">
                <a:latin typeface="Microsoft Sans Serif"/>
                <a:cs typeface="Microsoft Sans Serif"/>
              </a:rPr>
              <a:t>r</a:t>
            </a:r>
            <a:r>
              <a:rPr sz="1600" spc="-70" dirty="0">
                <a:latin typeface="Microsoft Sans Serif"/>
                <a:cs typeface="Microsoft Sans Serif"/>
              </a:rPr>
              <a:t>o</a:t>
            </a:r>
            <a:r>
              <a:rPr sz="1600" spc="-65" dirty="0">
                <a:latin typeface="Microsoft Sans Serif"/>
                <a:cs typeface="Microsoft Sans Serif"/>
              </a:rPr>
              <a:t>n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55" dirty="0">
                <a:latin typeface="Microsoft Sans Serif"/>
                <a:cs typeface="Microsoft Sans Serif"/>
              </a:rPr>
              <a:t>n</a:t>
            </a:r>
            <a:r>
              <a:rPr sz="1600" spc="-25" dirty="0">
                <a:latin typeface="Microsoft Sans Serif"/>
                <a:cs typeface="Microsoft Sans Serif"/>
              </a:rPr>
              <a:t> l</a:t>
            </a:r>
            <a:r>
              <a:rPr sz="1600" spc="-15" dirty="0">
                <a:latin typeface="Microsoft Sans Serif"/>
                <a:cs typeface="Microsoft Sans Serif"/>
              </a:rPr>
              <a:t>a</a:t>
            </a:r>
            <a:r>
              <a:rPr sz="1600" spc="-325" dirty="0">
                <a:latin typeface="Microsoft Sans Serif"/>
                <a:cs typeface="Microsoft Sans Serif"/>
              </a:rPr>
              <a:t>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cos</a:t>
            </a:r>
            <a:r>
              <a:rPr sz="1600" spc="-75" dirty="0">
                <a:latin typeface="Microsoft Sans Serif"/>
                <a:cs typeface="Microsoft Sans Serif"/>
              </a:rPr>
              <a:t>t</a:t>
            </a:r>
            <a:r>
              <a:rPr sz="1600" spc="-15" dirty="0">
                <a:latin typeface="Microsoft Sans Serif"/>
                <a:cs typeface="Microsoft Sans Serif"/>
              </a:rPr>
              <a:t>a</a:t>
            </a:r>
            <a:r>
              <a:rPr sz="1600" spc="-325" dirty="0">
                <a:latin typeface="Microsoft Sans Serif"/>
                <a:cs typeface="Microsoft Sans Serif"/>
              </a:rPr>
              <a:t>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</a:t>
            </a:r>
            <a:r>
              <a:rPr sz="1600" spc="-120" dirty="0">
                <a:latin typeface="Microsoft Sans Serif"/>
                <a:cs typeface="Microsoft Sans Serif"/>
              </a:rPr>
              <a:t>e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6075" y="1605915"/>
            <a:ext cx="24695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Microsoft Sans Serif"/>
                <a:cs typeface="Microsoft Sans Serif"/>
              </a:rPr>
              <a:t>la actual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Turquía</a:t>
            </a:r>
            <a:r>
              <a:rPr sz="1600" spc="-20" dirty="0">
                <a:latin typeface="Microsoft Sans Serif"/>
                <a:cs typeface="Microsoft Sans Serif"/>
              </a:rPr>
              <a:t> (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Asia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600" b="1" spc="-55" dirty="0">
                <a:solidFill>
                  <a:srgbClr val="00AFEF"/>
                </a:solidFill>
                <a:latin typeface="Arial"/>
                <a:cs typeface="Arial"/>
              </a:rPr>
              <a:t>en</a:t>
            </a:r>
            <a:r>
              <a:rPr sz="1600" b="1" spc="-5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600" spc="-45" dirty="0">
                <a:latin typeface="Microsoft Sans Serif"/>
                <a:cs typeface="Microsoft Sans Serif"/>
              </a:rPr>
              <a:t>)</a:t>
            </a:r>
            <a:r>
              <a:rPr sz="1600" spc="-35" dirty="0">
                <a:latin typeface="Microsoft Sans Serif"/>
                <a:cs typeface="Microsoft Sans Serif"/>
              </a:rPr>
              <a:t>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5" dirty="0">
                <a:latin typeface="Microsoft Sans Serif"/>
                <a:cs typeface="Microsoft Sans Serif"/>
              </a:rPr>
              <a:t>l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600" b="1" spc="8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6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600" b="1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1600" b="1" spc="-4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-10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y</a:t>
            </a:r>
            <a:r>
              <a:rPr sz="1600" spc="-30" dirty="0">
                <a:latin typeface="Microsoft Sans Serif"/>
                <a:cs typeface="Microsoft Sans Serif"/>
              </a:rPr>
              <a:t> l</a:t>
            </a:r>
            <a:r>
              <a:rPr sz="1600" spc="-5" dirty="0">
                <a:latin typeface="Microsoft Sans Serif"/>
                <a:cs typeface="Microsoft Sans Serif"/>
              </a:rPr>
              <a:t>a  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í</a:t>
            </a:r>
            <a:r>
              <a:rPr sz="1600" b="1" spc="-150" dirty="0">
                <a:solidFill>
                  <a:srgbClr val="00AFEF"/>
                </a:solidFill>
                <a:latin typeface="Arial"/>
                <a:cs typeface="Arial"/>
              </a:rPr>
              <a:t>ns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600" b="1" spc="10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de</a:t>
            </a:r>
            <a:r>
              <a:rPr sz="1600" b="1" spc="-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600" b="1" spc="-10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600" b="1" spc="-29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Ba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600" b="1" spc="-210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600" b="1" spc="-5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600" b="1" spc="-195" dirty="0">
                <a:solidFill>
                  <a:srgbClr val="00AFEF"/>
                </a:solidFill>
                <a:latin typeface="Arial"/>
                <a:cs typeface="Arial"/>
              </a:rPr>
              <a:t>s  </a:t>
            </a:r>
            <a:r>
              <a:rPr sz="1600" spc="-35" dirty="0">
                <a:latin typeface="Microsoft Sans Serif"/>
                <a:cs typeface="Microsoft Sans Serif"/>
              </a:rPr>
              <a:t>(atravesada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por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muchas 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montañas).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2700" y="2984245"/>
            <a:ext cx="2971165" cy="2762250"/>
            <a:chOff x="-12700" y="2984245"/>
            <a:chExt cx="2971165" cy="2762250"/>
          </a:xfrm>
        </p:grpSpPr>
        <p:sp>
          <p:nvSpPr>
            <p:cNvPr id="16" name="object 16"/>
            <p:cNvSpPr/>
            <p:nvPr/>
          </p:nvSpPr>
          <p:spPr>
            <a:xfrm>
              <a:off x="0" y="2996945"/>
              <a:ext cx="2945765" cy="2736850"/>
            </a:xfrm>
            <a:custGeom>
              <a:avLst/>
              <a:gdLst/>
              <a:ahLst/>
              <a:cxnLst/>
              <a:rect l="l" t="t" r="r" b="b"/>
              <a:pathLst>
                <a:path w="2945765" h="2736850">
                  <a:moveTo>
                    <a:pt x="2489708" y="0"/>
                  </a:moveTo>
                  <a:lnTo>
                    <a:pt x="456056" y="0"/>
                  </a:lnTo>
                  <a:lnTo>
                    <a:pt x="409428" y="2354"/>
                  </a:lnTo>
                  <a:lnTo>
                    <a:pt x="364147" y="9266"/>
                  </a:lnTo>
                  <a:lnTo>
                    <a:pt x="320442" y="20506"/>
                  </a:lnTo>
                  <a:lnTo>
                    <a:pt x="278541" y="35843"/>
                  </a:lnTo>
                  <a:lnTo>
                    <a:pt x="238676" y="55050"/>
                  </a:lnTo>
                  <a:lnTo>
                    <a:pt x="201074" y="77895"/>
                  </a:lnTo>
                  <a:lnTo>
                    <a:pt x="165965" y="104151"/>
                  </a:lnTo>
                  <a:lnTo>
                    <a:pt x="133578" y="133588"/>
                  </a:lnTo>
                  <a:lnTo>
                    <a:pt x="104143" y="165975"/>
                  </a:lnTo>
                  <a:lnTo>
                    <a:pt x="77889" y="201085"/>
                  </a:lnTo>
                  <a:lnTo>
                    <a:pt x="55045" y="238687"/>
                  </a:lnTo>
                  <a:lnTo>
                    <a:pt x="35840" y="278552"/>
                  </a:lnTo>
                  <a:lnTo>
                    <a:pt x="20504" y="320451"/>
                  </a:lnTo>
                  <a:lnTo>
                    <a:pt x="9265" y="364154"/>
                  </a:lnTo>
                  <a:lnTo>
                    <a:pt x="2354" y="409433"/>
                  </a:lnTo>
                  <a:lnTo>
                    <a:pt x="0" y="456056"/>
                  </a:lnTo>
                  <a:lnTo>
                    <a:pt x="0" y="2280285"/>
                  </a:lnTo>
                  <a:lnTo>
                    <a:pt x="2354" y="2326908"/>
                  </a:lnTo>
                  <a:lnTo>
                    <a:pt x="9265" y="2372185"/>
                  </a:lnTo>
                  <a:lnTo>
                    <a:pt x="20504" y="2415886"/>
                  </a:lnTo>
                  <a:lnTo>
                    <a:pt x="35840" y="2457783"/>
                  </a:lnTo>
                  <a:lnTo>
                    <a:pt x="55045" y="2497645"/>
                  </a:lnTo>
                  <a:lnTo>
                    <a:pt x="77889" y="2535244"/>
                  </a:lnTo>
                  <a:lnTo>
                    <a:pt x="104143" y="2570350"/>
                  </a:lnTo>
                  <a:lnTo>
                    <a:pt x="133578" y="2602734"/>
                  </a:lnTo>
                  <a:lnTo>
                    <a:pt x="165965" y="2632167"/>
                  </a:lnTo>
                  <a:lnTo>
                    <a:pt x="201074" y="2658420"/>
                  </a:lnTo>
                  <a:lnTo>
                    <a:pt x="238676" y="2681262"/>
                  </a:lnTo>
                  <a:lnTo>
                    <a:pt x="278541" y="2700466"/>
                  </a:lnTo>
                  <a:lnTo>
                    <a:pt x="320442" y="2715801"/>
                  </a:lnTo>
                  <a:lnTo>
                    <a:pt x="364147" y="2727038"/>
                  </a:lnTo>
                  <a:lnTo>
                    <a:pt x="409428" y="2733949"/>
                  </a:lnTo>
                  <a:lnTo>
                    <a:pt x="456056" y="2736303"/>
                  </a:lnTo>
                  <a:lnTo>
                    <a:pt x="2489708" y="2736303"/>
                  </a:lnTo>
                  <a:lnTo>
                    <a:pt x="2536331" y="2733949"/>
                  </a:lnTo>
                  <a:lnTo>
                    <a:pt x="2581610" y="2727038"/>
                  </a:lnTo>
                  <a:lnTo>
                    <a:pt x="2625313" y="2715801"/>
                  </a:lnTo>
                  <a:lnTo>
                    <a:pt x="2667212" y="2700466"/>
                  </a:lnTo>
                  <a:lnTo>
                    <a:pt x="2707077" y="2681262"/>
                  </a:lnTo>
                  <a:lnTo>
                    <a:pt x="2744679" y="2658420"/>
                  </a:lnTo>
                  <a:lnTo>
                    <a:pt x="2779789" y="2632167"/>
                  </a:lnTo>
                  <a:lnTo>
                    <a:pt x="2812176" y="2602734"/>
                  </a:lnTo>
                  <a:lnTo>
                    <a:pt x="2841613" y="2570350"/>
                  </a:lnTo>
                  <a:lnTo>
                    <a:pt x="2867869" y="2535244"/>
                  </a:lnTo>
                  <a:lnTo>
                    <a:pt x="2890714" y="2497645"/>
                  </a:lnTo>
                  <a:lnTo>
                    <a:pt x="2909921" y="2457783"/>
                  </a:lnTo>
                  <a:lnTo>
                    <a:pt x="2925258" y="2415886"/>
                  </a:lnTo>
                  <a:lnTo>
                    <a:pt x="2936498" y="2372185"/>
                  </a:lnTo>
                  <a:lnTo>
                    <a:pt x="2943410" y="2326908"/>
                  </a:lnTo>
                  <a:lnTo>
                    <a:pt x="2945765" y="2280285"/>
                  </a:lnTo>
                  <a:lnTo>
                    <a:pt x="2945765" y="456056"/>
                  </a:lnTo>
                  <a:lnTo>
                    <a:pt x="2943410" y="409433"/>
                  </a:lnTo>
                  <a:lnTo>
                    <a:pt x="2936498" y="364154"/>
                  </a:lnTo>
                  <a:lnTo>
                    <a:pt x="2925258" y="320451"/>
                  </a:lnTo>
                  <a:lnTo>
                    <a:pt x="2909921" y="278552"/>
                  </a:lnTo>
                  <a:lnTo>
                    <a:pt x="2890714" y="238687"/>
                  </a:lnTo>
                  <a:lnTo>
                    <a:pt x="2867869" y="201085"/>
                  </a:lnTo>
                  <a:lnTo>
                    <a:pt x="2841613" y="165975"/>
                  </a:lnTo>
                  <a:lnTo>
                    <a:pt x="2812176" y="133588"/>
                  </a:lnTo>
                  <a:lnTo>
                    <a:pt x="2779789" y="104151"/>
                  </a:lnTo>
                  <a:lnTo>
                    <a:pt x="2744679" y="77895"/>
                  </a:lnTo>
                  <a:lnTo>
                    <a:pt x="2707077" y="55050"/>
                  </a:lnTo>
                  <a:lnTo>
                    <a:pt x="2667212" y="35843"/>
                  </a:lnTo>
                  <a:lnTo>
                    <a:pt x="2625313" y="20506"/>
                  </a:lnTo>
                  <a:lnTo>
                    <a:pt x="2581610" y="9266"/>
                  </a:lnTo>
                  <a:lnTo>
                    <a:pt x="2536331" y="2354"/>
                  </a:lnTo>
                  <a:lnTo>
                    <a:pt x="2489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996945"/>
              <a:ext cx="2945765" cy="2736850"/>
            </a:xfrm>
            <a:custGeom>
              <a:avLst/>
              <a:gdLst/>
              <a:ahLst/>
              <a:cxnLst/>
              <a:rect l="l" t="t" r="r" b="b"/>
              <a:pathLst>
                <a:path w="2945765" h="2736850">
                  <a:moveTo>
                    <a:pt x="0" y="456056"/>
                  </a:moveTo>
                  <a:lnTo>
                    <a:pt x="2354" y="409433"/>
                  </a:lnTo>
                  <a:lnTo>
                    <a:pt x="9265" y="364154"/>
                  </a:lnTo>
                  <a:lnTo>
                    <a:pt x="20504" y="320451"/>
                  </a:lnTo>
                  <a:lnTo>
                    <a:pt x="35840" y="278552"/>
                  </a:lnTo>
                  <a:lnTo>
                    <a:pt x="55045" y="238687"/>
                  </a:lnTo>
                  <a:lnTo>
                    <a:pt x="77889" y="201085"/>
                  </a:lnTo>
                  <a:lnTo>
                    <a:pt x="104143" y="165975"/>
                  </a:lnTo>
                  <a:lnTo>
                    <a:pt x="133578" y="133588"/>
                  </a:lnTo>
                  <a:lnTo>
                    <a:pt x="165965" y="104151"/>
                  </a:lnTo>
                  <a:lnTo>
                    <a:pt x="201074" y="77895"/>
                  </a:lnTo>
                  <a:lnTo>
                    <a:pt x="238676" y="55050"/>
                  </a:lnTo>
                  <a:lnTo>
                    <a:pt x="278541" y="35843"/>
                  </a:lnTo>
                  <a:lnTo>
                    <a:pt x="320442" y="20506"/>
                  </a:lnTo>
                  <a:lnTo>
                    <a:pt x="364147" y="9266"/>
                  </a:lnTo>
                  <a:lnTo>
                    <a:pt x="409428" y="2354"/>
                  </a:lnTo>
                  <a:lnTo>
                    <a:pt x="456056" y="0"/>
                  </a:lnTo>
                  <a:lnTo>
                    <a:pt x="2489708" y="0"/>
                  </a:lnTo>
                  <a:lnTo>
                    <a:pt x="2536331" y="2354"/>
                  </a:lnTo>
                  <a:lnTo>
                    <a:pt x="2581610" y="9266"/>
                  </a:lnTo>
                  <a:lnTo>
                    <a:pt x="2625313" y="20506"/>
                  </a:lnTo>
                  <a:lnTo>
                    <a:pt x="2667212" y="35843"/>
                  </a:lnTo>
                  <a:lnTo>
                    <a:pt x="2707077" y="55050"/>
                  </a:lnTo>
                  <a:lnTo>
                    <a:pt x="2744679" y="77895"/>
                  </a:lnTo>
                  <a:lnTo>
                    <a:pt x="2779789" y="104151"/>
                  </a:lnTo>
                  <a:lnTo>
                    <a:pt x="2812176" y="133588"/>
                  </a:lnTo>
                  <a:lnTo>
                    <a:pt x="2841613" y="165975"/>
                  </a:lnTo>
                  <a:lnTo>
                    <a:pt x="2867869" y="201085"/>
                  </a:lnTo>
                  <a:lnTo>
                    <a:pt x="2890714" y="238687"/>
                  </a:lnTo>
                  <a:lnTo>
                    <a:pt x="2909921" y="278552"/>
                  </a:lnTo>
                  <a:lnTo>
                    <a:pt x="2925258" y="320451"/>
                  </a:lnTo>
                  <a:lnTo>
                    <a:pt x="2936498" y="364154"/>
                  </a:lnTo>
                  <a:lnTo>
                    <a:pt x="2943410" y="409433"/>
                  </a:lnTo>
                  <a:lnTo>
                    <a:pt x="2945765" y="456056"/>
                  </a:lnTo>
                  <a:lnTo>
                    <a:pt x="2945765" y="2280285"/>
                  </a:lnTo>
                  <a:lnTo>
                    <a:pt x="2943410" y="2326908"/>
                  </a:lnTo>
                  <a:lnTo>
                    <a:pt x="2936498" y="2372185"/>
                  </a:lnTo>
                  <a:lnTo>
                    <a:pt x="2925258" y="2415886"/>
                  </a:lnTo>
                  <a:lnTo>
                    <a:pt x="2909921" y="2457783"/>
                  </a:lnTo>
                  <a:lnTo>
                    <a:pt x="2890714" y="2497645"/>
                  </a:lnTo>
                  <a:lnTo>
                    <a:pt x="2867869" y="2535244"/>
                  </a:lnTo>
                  <a:lnTo>
                    <a:pt x="2841613" y="2570350"/>
                  </a:lnTo>
                  <a:lnTo>
                    <a:pt x="2812176" y="2602734"/>
                  </a:lnTo>
                  <a:lnTo>
                    <a:pt x="2779789" y="2632167"/>
                  </a:lnTo>
                  <a:lnTo>
                    <a:pt x="2744679" y="2658420"/>
                  </a:lnTo>
                  <a:lnTo>
                    <a:pt x="2707077" y="2681262"/>
                  </a:lnTo>
                  <a:lnTo>
                    <a:pt x="2667212" y="2700466"/>
                  </a:lnTo>
                  <a:lnTo>
                    <a:pt x="2625313" y="2715801"/>
                  </a:lnTo>
                  <a:lnTo>
                    <a:pt x="2581610" y="2727038"/>
                  </a:lnTo>
                  <a:lnTo>
                    <a:pt x="2536331" y="2733949"/>
                  </a:lnTo>
                  <a:lnTo>
                    <a:pt x="2489708" y="2736303"/>
                  </a:lnTo>
                  <a:lnTo>
                    <a:pt x="456056" y="2736303"/>
                  </a:lnTo>
                  <a:lnTo>
                    <a:pt x="409428" y="2733949"/>
                  </a:lnTo>
                  <a:lnTo>
                    <a:pt x="364147" y="2727038"/>
                  </a:lnTo>
                  <a:lnTo>
                    <a:pt x="320442" y="2715801"/>
                  </a:lnTo>
                  <a:lnTo>
                    <a:pt x="278541" y="2700466"/>
                  </a:lnTo>
                  <a:lnTo>
                    <a:pt x="238676" y="2681262"/>
                  </a:lnTo>
                  <a:lnTo>
                    <a:pt x="201074" y="2658420"/>
                  </a:lnTo>
                  <a:lnTo>
                    <a:pt x="165965" y="2632167"/>
                  </a:lnTo>
                  <a:lnTo>
                    <a:pt x="133578" y="2602734"/>
                  </a:lnTo>
                  <a:lnTo>
                    <a:pt x="104143" y="2570350"/>
                  </a:lnTo>
                  <a:lnTo>
                    <a:pt x="77889" y="2535244"/>
                  </a:lnTo>
                  <a:lnTo>
                    <a:pt x="55045" y="2497645"/>
                  </a:lnTo>
                  <a:lnTo>
                    <a:pt x="35840" y="2457783"/>
                  </a:lnTo>
                  <a:lnTo>
                    <a:pt x="20504" y="2415886"/>
                  </a:lnTo>
                  <a:lnTo>
                    <a:pt x="9265" y="2372185"/>
                  </a:lnTo>
                  <a:lnTo>
                    <a:pt x="2354" y="2326908"/>
                  </a:lnTo>
                  <a:lnTo>
                    <a:pt x="0" y="2280285"/>
                  </a:lnTo>
                  <a:lnTo>
                    <a:pt x="0" y="456056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8287" y="3134359"/>
            <a:ext cx="2411095" cy="224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20"/>
              </a:lnSpc>
              <a:spcBef>
                <a:spcPts val="100"/>
              </a:spcBef>
            </a:pPr>
            <a:r>
              <a:rPr sz="1600" spc="-170" dirty="0">
                <a:latin typeface="Microsoft Sans Serif"/>
                <a:cs typeface="Microsoft Sans Serif"/>
              </a:rPr>
              <a:t>E</a:t>
            </a:r>
            <a:r>
              <a:rPr sz="1600" spc="-60" dirty="0">
                <a:latin typeface="Microsoft Sans Serif"/>
                <a:cs typeface="Microsoft Sans Serif"/>
              </a:rPr>
              <a:t>l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b="1" spc="13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600" b="1" spc="-35" dirty="0">
                <a:solidFill>
                  <a:srgbClr val="00AFEF"/>
                </a:solidFill>
                <a:latin typeface="Arial"/>
                <a:cs typeface="Arial"/>
              </a:rPr>
              <a:t>MPE</a:t>
            </a:r>
            <a:r>
              <a:rPr sz="1600" b="1" spc="-80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600" b="1" spc="13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6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OM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600" b="1" spc="80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 marR="5080" indent="-3175" algn="ctr">
              <a:lnSpc>
                <a:spcPct val="90100"/>
              </a:lnSpc>
              <a:spcBef>
                <a:spcPts val="90"/>
              </a:spcBef>
            </a:pPr>
            <a:r>
              <a:rPr sz="1600" spc="-30" dirty="0">
                <a:latin typeface="Microsoft Sans Serif"/>
                <a:cs typeface="Microsoft Sans Serif"/>
              </a:rPr>
              <a:t>abarcaba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b="1" spc="-40" dirty="0">
                <a:solidFill>
                  <a:srgbClr val="00AFEF"/>
                </a:solidFill>
                <a:latin typeface="Arial"/>
                <a:cs typeface="Arial"/>
              </a:rPr>
              <a:t>tres</a:t>
            </a:r>
            <a:r>
              <a:rPr sz="16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continentes: 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Eur</a:t>
            </a:r>
            <a:r>
              <a:rPr sz="1600" spc="-80" dirty="0">
                <a:latin typeface="Microsoft Sans Serif"/>
                <a:cs typeface="Microsoft Sans Serif"/>
              </a:rPr>
              <a:t>o</a:t>
            </a:r>
            <a:r>
              <a:rPr sz="1600" dirty="0">
                <a:latin typeface="Microsoft Sans Serif"/>
                <a:cs typeface="Microsoft Sans Serif"/>
              </a:rPr>
              <a:t>p</a:t>
            </a:r>
            <a:r>
              <a:rPr sz="1600" spc="-10" dirty="0">
                <a:latin typeface="Microsoft Sans Serif"/>
                <a:cs typeface="Microsoft Sans Serif"/>
              </a:rPr>
              <a:t>a</a:t>
            </a:r>
            <a:r>
              <a:rPr sz="1600" spc="-105" dirty="0">
                <a:latin typeface="Microsoft Sans Serif"/>
                <a:cs typeface="Microsoft Sans Serif"/>
              </a:rPr>
              <a:t>,</a:t>
            </a:r>
            <a:r>
              <a:rPr sz="1600" spc="-15" dirty="0">
                <a:latin typeface="Microsoft Sans Serif"/>
                <a:cs typeface="Microsoft Sans Serif"/>
              </a:rPr>
              <a:t> A</a:t>
            </a:r>
            <a:r>
              <a:rPr sz="1600" spc="-229" dirty="0">
                <a:latin typeface="Microsoft Sans Serif"/>
                <a:cs typeface="Microsoft Sans Serif"/>
              </a:rPr>
              <a:t>s</a:t>
            </a:r>
            <a:r>
              <a:rPr sz="1600" spc="-114" dirty="0">
                <a:latin typeface="Microsoft Sans Serif"/>
                <a:cs typeface="Microsoft Sans Serif"/>
              </a:rPr>
              <a:t>i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y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Á</a:t>
            </a:r>
            <a:r>
              <a:rPr sz="1600" spc="10" dirty="0">
                <a:latin typeface="Microsoft Sans Serif"/>
                <a:cs typeface="Microsoft Sans Serif"/>
              </a:rPr>
              <a:t>f</a:t>
            </a:r>
            <a:r>
              <a:rPr sz="1600" spc="5" dirty="0">
                <a:latin typeface="Microsoft Sans Serif"/>
                <a:cs typeface="Microsoft Sans Serif"/>
              </a:rPr>
              <a:t>r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80" dirty="0">
                <a:latin typeface="Microsoft Sans Serif"/>
                <a:cs typeface="Microsoft Sans Serif"/>
              </a:rPr>
              <a:t>c</a:t>
            </a:r>
            <a:r>
              <a:rPr sz="1600" spc="-95" dirty="0">
                <a:latin typeface="Microsoft Sans Serif"/>
                <a:cs typeface="Microsoft Sans Serif"/>
              </a:rPr>
              <a:t>a</a:t>
            </a:r>
            <a:r>
              <a:rPr sz="1600" spc="-105" dirty="0">
                <a:latin typeface="Microsoft Sans Serif"/>
                <a:cs typeface="Microsoft Sans Serif"/>
              </a:rPr>
              <a:t>.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20" dirty="0">
                <a:latin typeface="Microsoft Sans Serif"/>
                <a:cs typeface="Microsoft Sans Serif"/>
              </a:rPr>
              <a:t>C</a:t>
            </a:r>
            <a:r>
              <a:rPr sz="1600" spc="-70" dirty="0">
                <a:latin typeface="Microsoft Sans Serif"/>
                <a:cs typeface="Microsoft Sans Serif"/>
              </a:rPr>
              <a:t>o</a:t>
            </a:r>
            <a:r>
              <a:rPr sz="1600" spc="-65" dirty="0">
                <a:latin typeface="Microsoft Sans Serif"/>
                <a:cs typeface="Microsoft Sans Serif"/>
              </a:rPr>
              <a:t>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5" dirty="0">
                <a:latin typeface="Microsoft Sans Serif"/>
                <a:cs typeface="Microsoft Sans Serif"/>
              </a:rPr>
              <a:t>l  </a:t>
            </a:r>
            <a:r>
              <a:rPr sz="1600" spc="5" dirty="0">
                <a:latin typeface="Microsoft Sans Serif"/>
                <a:cs typeface="Microsoft Sans Serif"/>
              </a:rPr>
              <a:t>p</a:t>
            </a:r>
            <a:r>
              <a:rPr sz="1600" spc="-10" dirty="0">
                <a:latin typeface="Microsoft Sans Serif"/>
                <a:cs typeface="Microsoft Sans Serif"/>
              </a:rPr>
              <a:t>a</a:t>
            </a:r>
            <a:r>
              <a:rPr sz="1600" spc="-200" dirty="0">
                <a:latin typeface="Microsoft Sans Serif"/>
                <a:cs typeface="Microsoft Sans Serif"/>
              </a:rPr>
              <a:t>so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5" dirty="0">
                <a:latin typeface="Microsoft Sans Serif"/>
                <a:cs typeface="Microsoft Sans Serif"/>
              </a:rPr>
              <a:t>l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t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15" dirty="0">
                <a:latin typeface="Microsoft Sans Serif"/>
                <a:cs typeface="Microsoft Sans Serif"/>
              </a:rPr>
              <a:t>m</a:t>
            </a:r>
            <a:r>
              <a:rPr sz="1600" dirty="0">
                <a:latin typeface="Microsoft Sans Serif"/>
                <a:cs typeface="Microsoft Sans Serif"/>
              </a:rPr>
              <a:t>p</a:t>
            </a:r>
            <a:r>
              <a:rPr sz="1600" spc="-120" dirty="0">
                <a:latin typeface="Microsoft Sans Serif"/>
                <a:cs typeface="Microsoft Sans Serif"/>
              </a:rPr>
              <a:t>o</a:t>
            </a:r>
            <a:r>
              <a:rPr sz="1600" spc="-60" dirty="0">
                <a:latin typeface="Microsoft Sans Serif"/>
                <a:cs typeface="Microsoft Sans Serif"/>
              </a:rPr>
              <a:t>,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se 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10" dirty="0">
                <a:latin typeface="Microsoft Sans Serif"/>
                <a:cs typeface="Microsoft Sans Serif"/>
              </a:rPr>
              <a:t>x</a:t>
            </a:r>
            <a:r>
              <a:rPr sz="1600" dirty="0">
                <a:latin typeface="Microsoft Sans Serif"/>
                <a:cs typeface="Microsoft Sans Serif"/>
              </a:rPr>
              <a:t>p</a:t>
            </a:r>
            <a:r>
              <a:rPr sz="1600" spc="-10" dirty="0">
                <a:latin typeface="Microsoft Sans Serif"/>
                <a:cs typeface="Microsoft Sans Serif"/>
              </a:rPr>
              <a:t>a</a:t>
            </a:r>
            <a:r>
              <a:rPr sz="1600" spc="-30" dirty="0">
                <a:latin typeface="Microsoft Sans Serif"/>
                <a:cs typeface="Microsoft Sans Serif"/>
              </a:rPr>
              <a:t>n</a:t>
            </a:r>
            <a:r>
              <a:rPr sz="1600" spc="-40" dirty="0">
                <a:latin typeface="Microsoft Sans Serif"/>
                <a:cs typeface="Microsoft Sans Serif"/>
              </a:rPr>
              <a:t>d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5" dirty="0">
                <a:latin typeface="Microsoft Sans Serif"/>
                <a:cs typeface="Microsoft Sans Serif"/>
              </a:rPr>
              <a:t>r</a:t>
            </a:r>
            <a:r>
              <a:rPr sz="1600" spc="-70" dirty="0">
                <a:latin typeface="Microsoft Sans Serif"/>
                <a:cs typeface="Microsoft Sans Serif"/>
              </a:rPr>
              <a:t>o</a:t>
            </a:r>
            <a:r>
              <a:rPr sz="1600" spc="-65" dirty="0">
                <a:latin typeface="Microsoft Sans Serif"/>
                <a:cs typeface="Microsoft Sans Serif"/>
              </a:rPr>
              <a:t>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</a:t>
            </a:r>
            <a:r>
              <a:rPr sz="1600" spc="-10" dirty="0">
                <a:latin typeface="Microsoft Sans Serif"/>
                <a:cs typeface="Microsoft Sans Serif"/>
              </a:rPr>
              <a:t>á</a:t>
            </a:r>
            <a:r>
              <a:rPr sz="1600" spc="-325" dirty="0">
                <a:latin typeface="Microsoft Sans Serif"/>
                <a:cs typeface="Microsoft Sans Serif"/>
              </a:rPr>
              <a:t>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a</a:t>
            </a:r>
            <a:r>
              <a:rPr sz="1600" spc="-30" dirty="0">
                <a:latin typeface="Microsoft Sans Serif"/>
                <a:cs typeface="Microsoft Sans Serif"/>
              </a:rPr>
              <a:t>ll</a:t>
            </a:r>
            <a:r>
              <a:rPr sz="1600" spc="-5" dirty="0">
                <a:latin typeface="Microsoft Sans Serif"/>
                <a:cs typeface="Microsoft Sans Serif"/>
              </a:rPr>
              <a:t>á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</a:t>
            </a:r>
            <a:r>
              <a:rPr sz="1600" spc="-120" dirty="0">
                <a:latin typeface="Microsoft Sans Serif"/>
                <a:cs typeface="Microsoft Sans Serif"/>
              </a:rPr>
              <a:t>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l</a:t>
            </a:r>
            <a:r>
              <a:rPr sz="1600" spc="-5" dirty="0">
                <a:latin typeface="Microsoft Sans Serif"/>
                <a:cs typeface="Microsoft Sans Serif"/>
              </a:rPr>
              <a:t>a 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península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Itálica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y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conquistaron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el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entorno</a:t>
            </a:r>
            <a:r>
              <a:rPr sz="1600" spc="-50" dirty="0">
                <a:latin typeface="Microsoft Sans Serif"/>
                <a:cs typeface="Microsoft Sans Serif"/>
              </a:rPr>
              <a:t> del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mar 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Mediterráneo</a:t>
            </a:r>
            <a:r>
              <a:rPr sz="1600" spc="5" dirty="0">
                <a:latin typeface="Microsoft Sans Serif"/>
                <a:cs typeface="Microsoft Sans Serif"/>
              </a:rPr>
              <a:t>,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95" dirty="0">
                <a:latin typeface="Microsoft Sans Serif"/>
                <a:cs typeface="Microsoft Sans Serif"/>
              </a:rPr>
              <a:t>nc</a:t>
            </a:r>
            <a:r>
              <a:rPr sz="1600" spc="-55" dirty="0">
                <a:latin typeface="Microsoft Sans Serif"/>
                <a:cs typeface="Microsoft Sans Serif"/>
              </a:rPr>
              <a:t>l</a:t>
            </a:r>
            <a:r>
              <a:rPr sz="1600" spc="-25" dirty="0">
                <a:latin typeface="Microsoft Sans Serif"/>
                <a:cs typeface="Microsoft Sans Serif"/>
              </a:rPr>
              <a:t>u</a:t>
            </a:r>
            <a:r>
              <a:rPr sz="1600" spc="-30" dirty="0">
                <a:latin typeface="Microsoft Sans Serif"/>
                <a:cs typeface="Microsoft Sans Serif"/>
              </a:rPr>
              <a:t>y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30" dirty="0">
                <a:latin typeface="Microsoft Sans Serif"/>
                <a:cs typeface="Microsoft Sans Serif"/>
              </a:rPr>
              <a:t>n</a:t>
            </a:r>
            <a:r>
              <a:rPr sz="1600" spc="-40" dirty="0">
                <a:latin typeface="Microsoft Sans Serif"/>
                <a:cs typeface="Microsoft Sans Serif"/>
              </a:rPr>
              <a:t>d</a:t>
            </a:r>
            <a:r>
              <a:rPr sz="1600" spc="-75" dirty="0">
                <a:latin typeface="Microsoft Sans Serif"/>
                <a:cs typeface="Microsoft Sans Serif"/>
              </a:rPr>
              <a:t>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5" dirty="0">
                <a:latin typeface="Microsoft Sans Serif"/>
                <a:cs typeface="Microsoft Sans Serif"/>
              </a:rPr>
              <a:t>l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105" dirty="0">
                <a:latin typeface="Microsoft Sans Serif"/>
                <a:cs typeface="Microsoft Sans Serif"/>
              </a:rPr>
              <a:t>sp</a:t>
            </a:r>
            <a:r>
              <a:rPr sz="1600" spc="-120" dirty="0">
                <a:latin typeface="Microsoft Sans Serif"/>
                <a:cs typeface="Microsoft Sans Serif"/>
              </a:rPr>
              <a:t>ac</a:t>
            </a:r>
            <a:r>
              <a:rPr sz="1600" spc="-70" dirty="0">
                <a:latin typeface="Microsoft Sans Serif"/>
                <a:cs typeface="Microsoft Sans Serif"/>
              </a:rPr>
              <a:t>i</a:t>
            </a:r>
            <a:r>
              <a:rPr sz="1600" spc="-75" dirty="0">
                <a:latin typeface="Microsoft Sans Serif"/>
                <a:cs typeface="Microsoft Sans Serif"/>
              </a:rPr>
              <a:t>o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q</a:t>
            </a:r>
            <a:r>
              <a:rPr sz="1600" spc="-50" dirty="0">
                <a:latin typeface="Microsoft Sans Serif"/>
                <a:cs typeface="Microsoft Sans Serif"/>
              </a:rPr>
              <a:t>ue  </a:t>
            </a:r>
            <a:r>
              <a:rPr sz="1600" spc="-15" dirty="0">
                <a:latin typeface="Microsoft Sans Serif"/>
                <a:cs typeface="Microsoft Sans Serif"/>
              </a:rPr>
              <a:t>a</a:t>
            </a:r>
            <a:r>
              <a:rPr sz="1600" spc="-100" dirty="0">
                <a:latin typeface="Microsoft Sans Serif"/>
                <a:cs typeface="Microsoft Sans Serif"/>
              </a:rPr>
              <a:t>ntes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ocu</a:t>
            </a:r>
            <a:r>
              <a:rPr sz="1600" spc="-70" dirty="0">
                <a:latin typeface="Microsoft Sans Serif"/>
                <a:cs typeface="Microsoft Sans Serif"/>
              </a:rPr>
              <a:t>p</a:t>
            </a:r>
            <a:r>
              <a:rPr sz="1600" spc="-15" dirty="0">
                <a:latin typeface="Microsoft Sans Serif"/>
                <a:cs typeface="Microsoft Sans Serif"/>
              </a:rPr>
              <a:t>aba</a:t>
            </a:r>
            <a:r>
              <a:rPr sz="1600" spc="-55" dirty="0">
                <a:latin typeface="Microsoft Sans Serif"/>
                <a:cs typeface="Microsoft Sans Serif"/>
              </a:rPr>
              <a:t>n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g</a:t>
            </a:r>
            <a:r>
              <a:rPr sz="1600" spc="5" dirty="0">
                <a:latin typeface="Microsoft Sans Serif"/>
                <a:cs typeface="Microsoft Sans Serif"/>
              </a:rPr>
              <a:t>r</a:t>
            </a:r>
            <a:r>
              <a:rPr sz="1600" spc="-30" dirty="0">
                <a:latin typeface="Microsoft Sans Serif"/>
                <a:cs typeface="Microsoft Sans Serif"/>
              </a:rPr>
              <a:t>i</a:t>
            </a:r>
            <a:r>
              <a:rPr sz="1600" spc="-114" dirty="0">
                <a:latin typeface="Microsoft Sans Serif"/>
                <a:cs typeface="Microsoft Sans Serif"/>
              </a:rPr>
              <a:t>e</a:t>
            </a:r>
            <a:r>
              <a:rPr sz="1600" spc="-55" dirty="0">
                <a:latin typeface="Microsoft Sans Serif"/>
                <a:cs typeface="Microsoft Sans Serif"/>
              </a:rPr>
              <a:t>g</a:t>
            </a:r>
            <a:r>
              <a:rPr sz="1600" spc="-170" dirty="0">
                <a:latin typeface="Microsoft Sans Serif"/>
                <a:cs typeface="Microsoft Sans Serif"/>
              </a:rPr>
              <a:t>os.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1008380"/>
            <a:chOff x="-4762" y="0"/>
            <a:chExt cx="9153525" cy="1008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36116"/>
              <a:ext cx="9143999" cy="67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9144000" cy="9361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2"/>
              <a:ext cx="9144000" cy="936625"/>
            </a:xfrm>
            <a:custGeom>
              <a:avLst/>
              <a:gdLst/>
              <a:ahLst/>
              <a:cxnLst/>
              <a:rect l="l" t="t" r="r" b="b"/>
              <a:pathLst>
                <a:path w="9144000" h="936625">
                  <a:moveTo>
                    <a:pt x="0" y="936104"/>
                  </a:moveTo>
                  <a:lnTo>
                    <a:pt x="9144000" y="93610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052" y="234696"/>
            <a:ext cx="7543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¿</a:t>
            </a:r>
            <a:r>
              <a:rPr spc="-335" dirty="0"/>
              <a:t>Q</a:t>
            </a:r>
            <a:r>
              <a:rPr spc="-285" dirty="0"/>
              <a:t>U</a:t>
            </a:r>
            <a:r>
              <a:rPr spc="-260" dirty="0"/>
              <a:t>É</a:t>
            </a:r>
            <a:r>
              <a:rPr spc="-60" dirty="0"/>
              <a:t> </a:t>
            </a:r>
            <a:r>
              <a:rPr spc="-150" dirty="0"/>
              <a:t>ACTIVID</a:t>
            </a:r>
            <a:r>
              <a:rPr spc="-185" dirty="0"/>
              <a:t>A</a:t>
            </a:r>
            <a:r>
              <a:rPr spc="-254" dirty="0"/>
              <a:t>D</a:t>
            </a:r>
            <a:r>
              <a:rPr spc="-245" dirty="0"/>
              <a:t>E</a:t>
            </a:r>
            <a:r>
              <a:rPr spc="-565" dirty="0"/>
              <a:t>S</a:t>
            </a:r>
            <a:r>
              <a:rPr spc="-15" dirty="0"/>
              <a:t> </a:t>
            </a:r>
            <a:r>
              <a:rPr spc="-195" dirty="0"/>
              <a:t>ECONÓ</a:t>
            </a:r>
            <a:r>
              <a:rPr spc="-210" dirty="0"/>
              <a:t>M</a:t>
            </a:r>
            <a:r>
              <a:rPr spc="-150" dirty="0"/>
              <a:t>IC</a:t>
            </a:r>
            <a:r>
              <a:rPr spc="-210" dirty="0"/>
              <a:t>A</a:t>
            </a:r>
            <a:r>
              <a:rPr spc="-565" dirty="0"/>
              <a:t>S</a:t>
            </a:r>
            <a:r>
              <a:rPr spc="-35" dirty="0"/>
              <a:t> </a:t>
            </a:r>
            <a:r>
              <a:rPr spc="-380" dirty="0"/>
              <a:t>R</a:t>
            </a:r>
            <a:r>
              <a:rPr spc="-360" dirty="0"/>
              <a:t>E</a:t>
            </a:r>
            <a:r>
              <a:rPr spc="-80" dirty="0"/>
              <a:t>A</a:t>
            </a:r>
            <a:r>
              <a:rPr spc="-75" dirty="0"/>
              <a:t>L</a:t>
            </a:r>
            <a:r>
              <a:rPr spc="-200" dirty="0"/>
              <a:t>IZARON?</a:t>
            </a:r>
          </a:p>
        </p:txBody>
      </p:sp>
      <p:sp>
        <p:nvSpPr>
          <p:cNvPr id="7" name="object 7"/>
          <p:cNvSpPr/>
          <p:nvPr/>
        </p:nvSpPr>
        <p:spPr>
          <a:xfrm>
            <a:off x="107504" y="1113408"/>
            <a:ext cx="3888740" cy="1960880"/>
          </a:xfrm>
          <a:custGeom>
            <a:avLst/>
            <a:gdLst/>
            <a:ahLst/>
            <a:cxnLst/>
            <a:rect l="l" t="t" r="r" b="b"/>
            <a:pathLst>
              <a:path w="3888740" h="1960880">
                <a:moveTo>
                  <a:pt x="0" y="326770"/>
                </a:moveTo>
                <a:lnTo>
                  <a:pt x="3543" y="278483"/>
                </a:lnTo>
                <a:lnTo>
                  <a:pt x="13835" y="232396"/>
                </a:lnTo>
                <a:lnTo>
                  <a:pt x="30371" y="189014"/>
                </a:lnTo>
                <a:lnTo>
                  <a:pt x="52646" y="148842"/>
                </a:lnTo>
                <a:lnTo>
                  <a:pt x="80153" y="112386"/>
                </a:lnTo>
                <a:lnTo>
                  <a:pt x="112387" y="80152"/>
                </a:lnTo>
                <a:lnTo>
                  <a:pt x="148843" y="52645"/>
                </a:lnTo>
                <a:lnTo>
                  <a:pt x="189015" y="30371"/>
                </a:lnTo>
                <a:lnTo>
                  <a:pt x="232397" y="13835"/>
                </a:lnTo>
                <a:lnTo>
                  <a:pt x="278485" y="3543"/>
                </a:lnTo>
                <a:lnTo>
                  <a:pt x="326772" y="0"/>
                </a:lnTo>
                <a:lnTo>
                  <a:pt x="3561652" y="0"/>
                </a:lnTo>
                <a:lnTo>
                  <a:pt x="3609939" y="3543"/>
                </a:lnTo>
                <a:lnTo>
                  <a:pt x="3656027" y="13835"/>
                </a:lnTo>
                <a:lnTo>
                  <a:pt x="3699409" y="30371"/>
                </a:lnTo>
                <a:lnTo>
                  <a:pt x="3739581" y="52645"/>
                </a:lnTo>
                <a:lnTo>
                  <a:pt x="3776037" y="80152"/>
                </a:lnTo>
                <a:lnTo>
                  <a:pt x="3808271" y="112386"/>
                </a:lnTo>
                <a:lnTo>
                  <a:pt x="3835778" y="148842"/>
                </a:lnTo>
                <a:lnTo>
                  <a:pt x="3858052" y="189014"/>
                </a:lnTo>
                <a:lnTo>
                  <a:pt x="3874588" y="232396"/>
                </a:lnTo>
                <a:lnTo>
                  <a:pt x="3884880" y="278483"/>
                </a:lnTo>
                <a:lnTo>
                  <a:pt x="3888423" y="326770"/>
                </a:lnTo>
                <a:lnTo>
                  <a:pt x="3888423" y="1633854"/>
                </a:lnTo>
                <a:lnTo>
                  <a:pt x="3884880" y="1682142"/>
                </a:lnTo>
                <a:lnTo>
                  <a:pt x="3874588" y="1728229"/>
                </a:lnTo>
                <a:lnTo>
                  <a:pt x="3858052" y="1771611"/>
                </a:lnTo>
                <a:lnTo>
                  <a:pt x="3835778" y="1811783"/>
                </a:lnTo>
                <a:lnTo>
                  <a:pt x="3808271" y="1848239"/>
                </a:lnTo>
                <a:lnTo>
                  <a:pt x="3776037" y="1880473"/>
                </a:lnTo>
                <a:lnTo>
                  <a:pt x="3739581" y="1907980"/>
                </a:lnTo>
                <a:lnTo>
                  <a:pt x="3699409" y="1930254"/>
                </a:lnTo>
                <a:lnTo>
                  <a:pt x="3656027" y="1946790"/>
                </a:lnTo>
                <a:lnTo>
                  <a:pt x="3609939" y="1957082"/>
                </a:lnTo>
                <a:lnTo>
                  <a:pt x="3561652" y="1960626"/>
                </a:lnTo>
                <a:lnTo>
                  <a:pt x="326772" y="1960626"/>
                </a:lnTo>
                <a:lnTo>
                  <a:pt x="278485" y="1957082"/>
                </a:lnTo>
                <a:lnTo>
                  <a:pt x="232397" y="1946790"/>
                </a:lnTo>
                <a:lnTo>
                  <a:pt x="189015" y="1930254"/>
                </a:lnTo>
                <a:lnTo>
                  <a:pt x="148843" y="1907980"/>
                </a:lnTo>
                <a:lnTo>
                  <a:pt x="112387" y="1880473"/>
                </a:lnTo>
                <a:lnTo>
                  <a:pt x="80153" y="1848239"/>
                </a:lnTo>
                <a:lnTo>
                  <a:pt x="52646" y="1811783"/>
                </a:lnTo>
                <a:lnTo>
                  <a:pt x="30371" y="1771611"/>
                </a:lnTo>
                <a:lnTo>
                  <a:pt x="13835" y="1728229"/>
                </a:lnTo>
                <a:lnTo>
                  <a:pt x="3543" y="1682142"/>
                </a:lnTo>
                <a:lnTo>
                  <a:pt x="0" y="1633854"/>
                </a:lnTo>
                <a:lnTo>
                  <a:pt x="0" y="32677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915" y="1179195"/>
            <a:ext cx="3423920" cy="17056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" marR="5080" indent="1905" algn="ctr">
              <a:lnSpc>
                <a:spcPct val="80000"/>
              </a:lnSpc>
              <a:spcBef>
                <a:spcPts val="555"/>
              </a:spcBef>
            </a:pPr>
            <a:r>
              <a:rPr sz="1900" spc="-165" dirty="0">
                <a:latin typeface="Microsoft Sans Serif"/>
                <a:cs typeface="Microsoft Sans Serif"/>
              </a:rPr>
              <a:t>La</a:t>
            </a:r>
            <a:r>
              <a:rPr sz="1900" spc="-145" dirty="0">
                <a:latin typeface="Microsoft Sans Serif"/>
                <a:cs typeface="Microsoft Sans Serif"/>
              </a:rPr>
              <a:t>s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a</a:t>
            </a:r>
            <a:r>
              <a:rPr sz="1900" spc="-45" dirty="0">
                <a:latin typeface="Microsoft Sans Serif"/>
                <a:cs typeface="Microsoft Sans Serif"/>
              </a:rPr>
              <a:t>c</a:t>
            </a:r>
            <a:r>
              <a:rPr sz="1900" spc="-40" dirty="0">
                <a:latin typeface="Microsoft Sans Serif"/>
                <a:cs typeface="Microsoft Sans Serif"/>
              </a:rPr>
              <a:t>t</a:t>
            </a:r>
            <a:r>
              <a:rPr sz="1900" spc="-55" dirty="0">
                <a:latin typeface="Microsoft Sans Serif"/>
                <a:cs typeface="Microsoft Sans Serif"/>
              </a:rPr>
              <a:t>i</a:t>
            </a:r>
            <a:r>
              <a:rPr sz="1900" spc="-15" dirty="0">
                <a:latin typeface="Microsoft Sans Serif"/>
                <a:cs typeface="Microsoft Sans Serif"/>
              </a:rPr>
              <a:t>v</a:t>
            </a:r>
            <a:r>
              <a:rPr sz="1900" spc="-55" dirty="0">
                <a:latin typeface="Microsoft Sans Serif"/>
                <a:cs typeface="Microsoft Sans Serif"/>
              </a:rPr>
              <a:t>i</a:t>
            </a:r>
            <a:r>
              <a:rPr sz="1900" spc="-10" dirty="0">
                <a:latin typeface="Microsoft Sans Serif"/>
                <a:cs typeface="Microsoft Sans Serif"/>
              </a:rPr>
              <a:t>d</a:t>
            </a:r>
            <a:r>
              <a:rPr sz="1900" dirty="0">
                <a:latin typeface="Microsoft Sans Serif"/>
                <a:cs typeface="Microsoft Sans Serif"/>
              </a:rPr>
              <a:t>a</a:t>
            </a:r>
            <a:r>
              <a:rPr sz="1900" spc="-80" dirty="0">
                <a:latin typeface="Microsoft Sans Serif"/>
                <a:cs typeface="Microsoft Sans Serif"/>
              </a:rPr>
              <a:t>d</a:t>
            </a:r>
            <a:r>
              <a:rPr sz="1900" spc="-70" dirty="0">
                <a:latin typeface="Microsoft Sans Serif"/>
                <a:cs typeface="Microsoft Sans Serif"/>
              </a:rPr>
              <a:t>e</a:t>
            </a:r>
            <a:r>
              <a:rPr sz="1900" spc="-385" dirty="0">
                <a:latin typeface="Microsoft Sans Serif"/>
                <a:cs typeface="Microsoft Sans Serif"/>
              </a:rPr>
              <a:t>s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140" dirty="0">
                <a:latin typeface="Microsoft Sans Serif"/>
                <a:cs typeface="Microsoft Sans Serif"/>
              </a:rPr>
              <a:t>eco</a:t>
            </a:r>
            <a:r>
              <a:rPr sz="1900" spc="-65" dirty="0">
                <a:latin typeface="Microsoft Sans Serif"/>
                <a:cs typeface="Microsoft Sans Serif"/>
              </a:rPr>
              <a:t>n</a:t>
            </a:r>
            <a:r>
              <a:rPr sz="1900" spc="-85" dirty="0">
                <a:latin typeface="Microsoft Sans Serif"/>
                <a:cs typeface="Microsoft Sans Serif"/>
              </a:rPr>
              <a:t>ó</a:t>
            </a:r>
            <a:r>
              <a:rPr sz="1900" spc="-5" dirty="0">
                <a:latin typeface="Microsoft Sans Serif"/>
                <a:cs typeface="Microsoft Sans Serif"/>
              </a:rPr>
              <a:t>m</a:t>
            </a:r>
            <a:r>
              <a:rPr sz="1900" spc="-55" dirty="0">
                <a:latin typeface="Microsoft Sans Serif"/>
                <a:cs typeface="Microsoft Sans Serif"/>
              </a:rPr>
              <a:t>i</a:t>
            </a:r>
            <a:r>
              <a:rPr sz="1900" spc="-195" dirty="0">
                <a:latin typeface="Microsoft Sans Serif"/>
                <a:cs typeface="Microsoft Sans Serif"/>
              </a:rPr>
              <a:t>cas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395" dirty="0">
                <a:latin typeface="Microsoft Sans Serif"/>
                <a:cs typeface="Microsoft Sans Serif"/>
              </a:rPr>
              <a:t>s</a:t>
            </a:r>
            <a:r>
              <a:rPr sz="1900" spc="-85" dirty="0">
                <a:latin typeface="Microsoft Sans Serif"/>
                <a:cs typeface="Microsoft Sans Serif"/>
              </a:rPr>
              <a:t>o</a:t>
            </a:r>
            <a:r>
              <a:rPr sz="1900" spc="-65" dirty="0">
                <a:latin typeface="Microsoft Sans Serif"/>
                <a:cs typeface="Microsoft Sans Serif"/>
              </a:rPr>
              <a:t>n</a:t>
            </a:r>
            <a:r>
              <a:rPr sz="1900" spc="-120" dirty="0">
                <a:latin typeface="Microsoft Sans Serif"/>
                <a:cs typeface="Microsoft Sans Serif"/>
              </a:rPr>
              <a:t>,  </a:t>
            </a:r>
            <a:r>
              <a:rPr sz="1900" spc="-25" dirty="0">
                <a:latin typeface="Microsoft Sans Serif"/>
                <a:cs typeface="Microsoft Sans Serif"/>
              </a:rPr>
              <a:t>por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ejemplo,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la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b="1" spc="20" dirty="0">
                <a:solidFill>
                  <a:srgbClr val="00AFEF"/>
                </a:solidFill>
                <a:latin typeface="Arial"/>
                <a:cs typeface="Arial"/>
              </a:rPr>
              <a:t>agricultura</a:t>
            </a:r>
            <a:r>
              <a:rPr sz="1900" spc="20" dirty="0">
                <a:latin typeface="Microsoft Sans Serif"/>
                <a:cs typeface="Microsoft Sans Serif"/>
              </a:rPr>
              <a:t>,</a:t>
            </a:r>
            <a:r>
              <a:rPr sz="1900" spc="5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la </a:t>
            </a:r>
            <a:r>
              <a:rPr sz="1900" spc="-25" dirty="0">
                <a:latin typeface="Microsoft Sans Serif"/>
                <a:cs typeface="Microsoft Sans Serif"/>
              </a:rPr>
              <a:t> </a:t>
            </a:r>
            <a:r>
              <a:rPr sz="1900" b="1" spc="65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1900" b="1" spc="5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900" b="1" spc="6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900" b="1" spc="5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900" b="1" spc="15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1900" b="1" spc="-4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900" b="1" spc="90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900" b="1" spc="15" dirty="0">
                <a:solidFill>
                  <a:srgbClr val="00AFEF"/>
                </a:solidFill>
                <a:latin typeface="Arial"/>
                <a:cs typeface="Arial"/>
              </a:rPr>
              <a:t>í</a:t>
            </a:r>
            <a:r>
              <a:rPr sz="1900" b="1" spc="12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9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y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80" dirty="0">
                <a:latin typeface="Microsoft Sans Serif"/>
                <a:cs typeface="Microsoft Sans Serif"/>
              </a:rPr>
              <a:t>el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b="1" spc="-100" dirty="0">
                <a:solidFill>
                  <a:srgbClr val="00AFEF"/>
                </a:solidFill>
                <a:latin typeface="Arial"/>
                <a:cs typeface="Arial"/>
              </a:rPr>
              <a:t>com</a:t>
            </a:r>
            <a:r>
              <a:rPr sz="1900" b="1" spc="-9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900" b="1" spc="-30" dirty="0">
                <a:solidFill>
                  <a:srgbClr val="00AFEF"/>
                </a:solidFill>
                <a:latin typeface="Arial"/>
                <a:cs typeface="Arial"/>
              </a:rPr>
              <a:t>rc</a:t>
            </a:r>
            <a:r>
              <a:rPr sz="1900" b="1" spc="-7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900" b="1" spc="-12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900" spc="-150" dirty="0">
                <a:latin typeface="Microsoft Sans Serif"/>
                <a:cs typeface="Microsoft Sans Serif"/>
              </a:rPr>
              <a:t>;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395" dirty="0">
                <a:latin typeface="Microsoft Sans Serif"/>
                <a:cs typeface="Microsoft Sans Serif"/>
              </a:rPr>
              <a:t>s</a:t>
            </a:r>
            <a:r>
              <a:rPr sz="1900" spc="-95" dirty="0">
                <a:latin typeface="Microsoft Sans Serif"/>
                <a:cs typeface="Microsoft Sans Serif"/>
              </a:rPr>
              <a:t>e  </a:t>
            </a:r>
            <a:r>
              <a:rPr sz="1900" spc="5" dirty="0">
                <a:latin typeface="Microsoft Sans Serif"/>
                <a:cs typeface="Microsoft Sans Serif"/>
              </a:rPr>
              <a:t>r</a:t>
            </a:r>
            <a:r>
              <a:rPr sz="1900" spc="-114" dirty="0">
                <a:latin typeface="Microsoft Sans Serif"/>
                <a:cs typeface="Microsoft Sans Serif"/>
              </a:rPr>
              <a:t>e</a:t>
            </a:r>
            <a:r>
              <a:rPr sz="1900" spc="-85" dirty="0">
                <a:latin typeface="Microsoft Sans Serif"/>
                <a:cs typeface="Microsoft Sans Serif"/>
              </a:rPr>
              <a:t>l</a:t>
            </a:r>
            <a:r>
              <a:rPr sz="1900" dirty="0">
                <a:latin typeface="Microsoft Sans Serif"/>
                <a:cs typeface="Microsoft Sans Serif"/>
              </a:rPr>
              <a:t>a</a:t>
            </a:r>
            <a:r>
              <a:rPr sz="1900" spc="-140" dirty="0">
                <a:latin typeface="Microsoft Sans Serif"/>
                <a:cs typeface="Microsoft Sans Serif"/>
              </a:rPr>
              <a:t>c</a:t>
            </a:r>
            <a:r>
              <a:rPr sz="1900" spc="-110" dirty="0">
                <a:latin typeface="Microsoft Sans Serif"/>
                <a:cs typeface="Microsoft Sans Serif"/>
              </a:rPr>
              <a:t>i</a:t>
            </a:r>
            <a:r>
              <a:rPr sz="1900" spc="-85" dirty="0">
                <a:latin typeface="Microsoft Sans Serif"/>
                <a:cs typeface="Microsoft Sans Serif"/>
              </a:rPr>
              <a:t>o</a:t>
            </a:r>
            <a:r>
              <a:rPr sz="1900" spc="-65" dirty="0">
                <a:latin typeface="Microsoft Sans Serif"/>
                <a:cs typeface="Microsoft Sans Serif"/>
              </a:rPr>
              <a:t>n</a:t>
            </a:r>
            <a:r>
              <a:rPr sz="1900" dirty="0">
                <a:latin typeface="Microsoft Sans Serif"/>
                <a:cs typeface="Microsoft Sans Serif"/>
              </a:rPr>
              <a:t>a</a:t>
            </a:r>
            <a:r>
              <a:rPr sz="1900" spc="-65" dirty="0">
                <a:latin typeface="Microsoft Sans Serif"/>
                <a:cs typeface="Microsoft Sans Serif"/>
              </a:rPr>
              <a:t>n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130" dirty="0">
                <a:latin typeface="Microsoft Sans Serif"/>
                <a:cs typeface="Microsoft Sans Serif"/>
              </a:rPr>
              <a:t>c</a:t>
            </a:r>
            <a:r>
              <a:rPr sz="1900" spc="-140" dirty="0">
                <a:latin typeface="Microsoft Sans Serif"/>
                <a:cs typeface="Microsoft Sans Serif"/>
              </a:rPr>
              <a:t>o</a:t>
            </a:r>
            <a:r>
              <a:rPr sz="1900" spc="-65" dirty="0">
                <a:latin typeface="Microsoft Sans Serif"/>
                <a:cs typeface="Microsoft Sans Serif"/>
              </a:rPr>
              <a:t>n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spc="-55" dirty="0">
                <a:latin typeface="Microsoft Sans Serif"/>
                <a:cs typeface="Microsoft Sans Serif"/>
              </a:rPr>
              <a:t>l</a:t>
            </a:r>
            <a:r>
              <a:rPr sz="1900" spc="-85" dirty="0">
                <a:latin typeface="Microsoft Sans Serif"/>
                <a:cs typeface="Microsoft Sans Serif"/>
              </a:rPr>
              <a:t>o</a:t>
            </a:r>
            <a:r>
              <a:rPr sz="1900" spc="-385" dirty="0">
                <a:latin typeface="Microsoft Sans Serif"/>
                <a:cs typeface="Microsoft Sans Serif"/>
              </a:rPr>
              <a:t>s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5" dirty="0">
                <a:latin typeface="Microsoft Sans Serif"/>
                <a:cs typeface="Microsoft Sans Serif"/>
              </a:rPr>
              <a:t>r</a:t>
            </a:r>
            <a:r>
              <a:rPr sz="1900" spc="-110" dirty="0">
                <a:latin typeface="Microsoft Sans Serif"/>
                <a:cs typeface="Microsoft Sans Serif"/>
              </a:rPr>
              <a:t>ec</a:t>
            </a:r>
            <a:r>
              <a:rPr sz="1900" spc="-130" dirty="0">
                <a:latin typeface="Microsoft Sans Serif"/>
                <a:cs typeface="Microsoft Sans Serif"/>
              </a:rPr>
              <a:t>u</a:t>
            </a:r>
            <a:r>
              <a:rPr sz="1900" spc="5" dirty="0">
                <a:latin typeface="Microsoft Sans Serif"/>
                <a:cs typeface="Microsoft Sans Serif"/>
              </a:rPr>
              <a:t>r</a:t>
            </a:r>
            <a:r>
              <a:rPr sz="1900" spc="-395" dirty="0">
                <a:latin typeface="Microsoft Sans Serif"/>
                <a:cs typeface="Microsoft Sans Serif"/>
              </a:rPr>
              <a:t>s</a:t>
            </a:r>
            <a:r>
              <a:rPr sz="1900" spc="-85" dirty="0">
                <a:latin typeface="Microsoft Sans Serif"/>
                <a:cs typeface="Microsoft Sans Serif"/>
              </a:rPr>
              <a:t>o</a:t>
            </a:r>
            <a:r>
              <a:rPr sz="1900" spc="-385" dirty="0">
                <a:latin typeface="Microsoft Sans Serif"/>
                <a:cs typeface="Microsoft Sans Serif"/>
              </a:rPr>
              <a:t>s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q</a:t>
            </a:r>
            <a:r>
              <a:rPr sz="1900" spc="-15" dirty="0">
                <a:latin typeface="Microsoft Sans Serif"/>
                <a:cs typeface="Microsoft Sans Serif"/>
              </a:rPr>
              <a:t>u</a:t>
            </a:r>
            <a:r>
              <a:rPr sz="1900" spc="-95" dirty="0">
                <a:latin typeface="Microsoft Sans Serif"/>
                <a:cs typeface="Microsoft Sans Serif"/>
              </a:rPr>
              <a:t>e  </a:t>
            </a:r>
            <a:r>
              <a:rPr sz="1900" spc="-25" dirty="0">
                <a:latin typeface="Microsoft Sans Serif"/>
                <a:cs typeface="Microsoft Sans Serif"/>
              </a:rPr>
              <a:t>brinda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la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40" dirty="0">
                <a:latin typeface="Microsoft Sans Serif"/>
                <a:cs typeface="Microsoft Sans Serif"/>
              </a:rPr>
              <a:t>naturaleza,</a:t>
            </a:r>
            <a:r>
              <a:rPr sz="1900" spc="-50" dirty="0">
                <a:latin typeface="Microsoft Sans Serif"/>
                <a:cs typeface="Microsoft Sans Serif"/>
              </a:rPr>
              <a:t> </a:t>
            </a:r>
            <a:r>
              <a:rPr sz="1900" spc="-90" dirty="0">
                <a:latin typeface="Microsoft Sans Serif"/>
                <a:cs typeface="Microsoft Sans Serif"/>
              </a:rPr>
              <a:t>como</a:t>
            </a:r>
            <a:r>
              <a:rPr sz="1900" spc="-35" dirty="0">
                <a:latin typeface="Microsoft Sans Serif"/>
                <a:cs typeface="Microsoft Sans Serif"/>
              </a:rPr>
              <a:t> </a:t>
            </a:r>
            <a:r>
              <a:rPr sz="1900" spc="-55" dirty="0">
                <a:latin typeface="Microsoft Sans Serif"/>
                <a:cs typeface="Microsoft Sans Serif"/>
              </a:rPr>
              <a:t>frutas,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80" dirty="0">
                <a:latin typeface="Microsoft Sans Serif"/>
                <a:cs typeface="Microsoft Sans Serif"/>
              </a:rPr>
              <a:t>verduras,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95" dirty="0">
                <a:latin typeface="Microsoft Sans Serif"/>
                <a:cs typeface="Microsoft Sans Serif"/>
              </a:rPr>
              <a:t>animales,</a:t>
            </a:r>
            <a:r>
              <a:rPr sz="1900" spc="20" dirty="0">
                <a:latin typeface="Microsoft Sans Serif"/>
                <a:cs typeface="Microsoft Sans Serif"/>
              </a:rPr>
              <a:t> </a:t>
            </a:r>
            <a:r>
              <a:rPr sz="1900" spc="-100" dirty="0">
                <a:latin typeface="Microsoft Sans Serif"/>
                <a:cs typeface="Microsoft Sans Serif"/>
              </a:rPr>
              <a:t>minerales, </a:t>
            </a:r>
            <a:r>
              <a:rPr sz="1900" spc="-95" dirty="0">
                <a:latin typeface="Microsoft Sans Serif"/>
                <a:cs typeface="Microsoft Sans Serif"/>
              </a:rPr>
              <a:t> </a:t>
            </a:r>
            <a:r>
              <a:rPr sz="1900" spc="-40" dirty="0">
                <a:latin typeface="Microsoft Sans Serif"/>
                <a:cs typeface="Microsoft Sans Serif"/>
              </a:rPr>
              <a:t>madera, </a:t>
            </a:r>
            <a:r>
              <a:rPr sz="1900" spc="-85" dirty="0">
                <a:latin typeface="Microsoft Sans Serif"/>
                <a:cs typeface="Microsoft Sans Serif"/>
              </a:rPr>
              <a:t>etc.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0" y="3212972"/>
            <a:ext cx="9138529" cy="364502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139946" y="1113408"/>
            <a:ext cx="4897120" cy="1955800"/>
          </a:xfrm>
          <a:custGeom>
            <a:avLst/>
            <a:gdLst/>
            <a:ahLst/>
            <a:cxnLst/>
            <a:rect l="l" t="t" r="r" b="b"/>
            <a:pathLst>
              <a:path w="4897120" h="1955800">
                <a:moveTo>
                  <a:pt x="0" y="325881"/>
                </a:moveTo>
                <a:lnTo>
                  <a:pt x="3533" y="277730"/>
                </a:lnTo>
                <a:lnTo>
                  <a:pt x="13799" y="231770"/>
                </a:lnTo>
                <a:lnTo>
                  <a:pt x="30291" y="188507"/>
                </a:lnTo>
                <a:lnTo>
                  <a:pt x="52506" y="148444"/>
                </a:lnTo>
                <a:lnTo>
                  <a:pt x="79940" y="112087"/>
                </a:lnTo>
                <a:lnTo>
                  <a:pt x="112087" y="79940"/>
                </a:lnTo>
                <a:lnTo>
                  <a:pt x="148444" y="52506"/>
                </a:lnTo>
                <a:lnTo>
                  <a:pt x="188507" y="30291"/>
                </a:lnTo>
                <a:lnTo>
                  <a:pt x="231770" y="13799"/>
                </a:lnTo>
                <a:lnTo>
                  <a:pt x="277730" y="3533"/>
                </a:lnTo>
                <a:lnTo>
                  <a:pt x="325881" y="0"/>
                </a:lnTo>
                <a:lnTo>
                  <a:pt x="4570603" y="0"/>
                </a:lnTo>
                <a:lnTo>
                  <a:pt x="4618786" y="3533"/>
                </a:lnTo>
                <a:lnTo>
                  <a:pt x="4664771" y="13799"/>
                </a:lnTo>
                <a:lnTo>
                  <a:pt x="4708055" y="30291"/>
                </a:lnTo>
                <a:lnTo>
                  <a:pt x="4748134" y="52506"/>
                </a:lnTo>
                <a:lnTo>
                  <a:pt x="4784503" y="79940"/>
                </a:lnTo>
                <a:lnTo>
                  <a:pt x="4816659" y="112087"/>
                </a:lnTo>
                <a:lnTo>
                  <a:pt x="4844099" y="148444"/>
                </a:lnTo>
                <a:lnTo>
                  <a:pt x="4866317" y="188507"/>
                </a:lnTo>
                <a:lnTo>
                  <a:pt x="4882812" y="231770"/>
                </a:lnTo>
                <a:lnTo>
                  <a:pt x="4893078" y="277730"/>
                </a:lnTo>
                <a:lnTo>
                  <a:pt x="4896611" y="325881"/>
                </a:lnTo>
                <a:lnTo>
                  <a:pt x="4896611" y="1629664"/>
                </a:lnTo>
                <a:lnTo>
                  <a:pt x="4893078" y="1677815"/>
                </a:lnTo>
                <a:lnTo>
                  <a:pt x="4882812" y="1723775"/>
                </a:lnTo>
                <a:lnTo>
                  <a:pt x="4866317" y="1767038"/>
                </a:lnTo>
                <a:lnTo>
                  <a:pt x="4844099" y="1807101"/>
                </a:lnTo>
                <a:lnTo>
                  <a:pt x="4816659" y="1843458"/>
                </a:lnTo>
                <a:lnTo>
                  <a:pt x="4784503" y="1875605"/>
                </a:lnTo>
                <a:lnTo>
                  <a:pt x="4748134" y="1903039"/>
                </a:lnTo>
                <a:lnTo>
                  <a:pt x="4708055" y="1925254"/>
                </a:lnTo>
                <a:lnTo>
                  <a:pt x="4664771" y="1941746"/>
                </a:lnTo>
                <a:lnTo>
                  <a:pt x="4618786" y="1952012"/>
                </a:lnTo>
                <a:lnTo>
                  <a:pt x="4570603" y="1955545"/>
                </a:lnTo>
                <a:lnTo>
                  <a:pt x="325881" y="1955545"/>
                </a:lnTo>
                <a:lnTo>
                  <a:pt x="277730" y="1952012"/>
                </a:lnTo>
                <a:lnTo>
                  <a:pt x="231770" y="1941746"/>
                </a:lnTo>
                <a:lnTo>
                  <a:pt x="188507" y="1925254"/>
                </a:lnTo>
                <a:lnTo>
                  <a:pt x="148444" y="1903039"/>
                </a:lnTo>
                <a:lnTo>
                  <a:pt x="112087" y="1875605"/>
                </a:lnTo>
                <a:lnTo>
                  <a:pt x="79940" y="1843458"/>
                </a:lnTo>
                <a:lnTo>
                  <a:pt x="52506" y="1807101"/>
                </a:lnTo>
                <a:lnTo>
                  <a:pt x="30291" y="1767038"/>
                </a:lnTo>
                <a:lnTo>
                  <a:pt x="13799" y="1723775"/>
                </a:lnTo>
                <a:lnTo>
                  <a:pt x="3533" y="1677815"/>
                </a:lnTo>
                <a:lnTo>
                  <a:pt x="0" y="1629664"/>
                </a:lnTo>
                <a:lnTo>
                  <a:pt x="0" y="325881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18634" y="1248409"/>
            <a:ext cx="4542155" cy="167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0200"/>
              </a:lnSpc>
              <a:spcBef>
                <a:spcPts val="95"/>
              </a:spcBef>
            </a:pPr>
            <a:r>
              <a:rPr sz="1800" b="1" spc="-140" dirty="0">
                <a:solidFill>
                  <a:srgbClr val="00AFEF"/>
                </a:solidFill>
                <a:latin typeface="Arial"/>
                <a:cs typeface="Arial"/>
              </a:rPr>
              <a:t>LOS</a:t>
            </a: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00AFEF"/>
                </a:solidFill>
                <a:latin typeface="Arial"/>
                <a:cs typeface="Arial"/>
              </a:rPr>
              <a:t>GRIEGOS</a:t>
            </a:r>
            <a:r>
              <a:rPr sz="18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tuvieron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dificultades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co</a:t>
            </a:r>
            <a:r>
              <a:rPr sz="1800" spc="-125" dirty="0">
                <a:latin typeface="Microsoft Sans Serif"/>
                <a:cs typeface="Microsoft Sans Serif"/>
              </a:rPr>
              <a:t>m</a:t>
            </a:r>
            <a:r>
              <a:rPr sz="1800" spc="-5" dirty="0">
                <a:latin typeface="Microsoft Sans Serif"/>
                <a:cs typeface="Microsoft Sans Serif"/>
              </a:rPr>
              <a:t>u</a:t>
            </a:r>
            <a:r>
              <a:rPr sz="1800" spc="-55" dirty="0">
                <a:latin typeface="Microsoft Sans Serif"/>
                <a:cs typeface="Microsoft Sans Serif"/>
              </a:rPr>
              <a:t>n</a:t>
            </a:r>
            <a:r>
              <a:rPr sz="1800" spc="-45" dirty="0">
                <a:latin typeface="Microsoft Sans Serif"/>
                <a:cs typeface="Microsoft Sans Serif"/>
              </a:rPr>
              <a:t>i</a:t>
            </a:r>
            <a:r>
              <a:rPr sz="1800" spc="-140" dirty="0">
                <a:latin typeface="Microsoft Sans Serif"/>
                <a:cs typeface="Microsoft Sans Serif"/>
              </a:rPr>
              <a:t>carse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con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i</a:t>
            </a:r>
            <a:r>
              <a:rPr sz="1800" spc="-25" dirty="0">
                <a:latin typeface="Microsoft Sans Serif"/>
                <a:cs typeface="Microsoft Sans Serif"/>
              </a:rPr>
              <a:t>nter</a:t>
            </a:r>
            <a:r>
              <a:rPr sz="1800" spc="-35" dirty="0">
                <a:latin typeface="Microsoft Sans Serif"/>
                <a:cs typeface="Microsoft Sans Serif"/>
              </a:rPr>
              <a:t>i</a:t>
            </a:r>
            <a:r>
              <a:rPr sz="1800" spc="-60" dirty="0">
                <a:latin typeface="Microsoft Sans Serif"/>
                <a:cs typeface="Microsoft Sans Serif"/>
              </a:rPr>
              <a:t>o</a:t>
            </a:r>
            <a:r>
              <a:rPr sz="1800" spc="-35" dirty="0">
                <a:latin typeface="Microsoft Sans Serif"/>
                <a:cs typeface="Microsoft Sans Serif"/>
              </a:rPr>
              <a:t>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d</a:t>
            </a:r>
            <a:r>
              <a:rPr sz="1800" spc="-80" dirty="0">
                <a:latin typeface="Microsoft Sans Serif"/>
                <a:cs typeface="Microsoft Sans Serif"/>
              </a:rPr>
              <a:t>e</a:t>
            </a:r>
            <a:r>
              <a:rPr sz="1800" spc="-15" dirty="0">
                <a:latin typeface="Microsoft Sans Serif"/>
                <a:cs typeface="Microsoft Sans Serif"/>
              </a:rPr>
              <a:t>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terr</a:t>
            </a:r>
            <a:r>
              <a:rPr sz="1800" spc="-25" dirty="0">
                <a:latin typeface="Microsoft Sans Serif"/>
                <a:cs typeface="Microsoft Sans Serif"/>
              </a:rPr>
              <a:t>i</a:t>
            </a:r>
            <a:r>
              <a:rPr sz="1800" spc="5" dirty="0">
                <a:latin typeface="Microsoft Sans Serif"/>
                <a:cs typeface="Microsoft Sans Serif"/>
              </a:rPr>
              <a:t>tor</a:t>
            </a:r>
            <a:r>
              <a:rPr sz="1800" spc="-15" dirty="0">
                <a:latin typeface="Microsoft Sans Serif"/>
                <a:cs typeface="Microsoft Sans Serif"/>
              </a:rPr>
              <a:t>i</a:t>
            </a:r>
            <a:r>
              <a:rPr sz="1800" spc="-85" dirty="0">
                <a:latin typeface="Microsoft Sans Serif"/>
                <a:cs typeface="Microsoft Sans Serif"/>
              </a:rPr>
              <a:t>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</a:t>
            </a:r>
            <a:r>
              <a:rPr sz="1800" spc="-55" dirty="0">
                <a:latin typeface="Microsoft Sans Serif"/>
                <a:cs typeface="Microsoft Sans Serif"/>
              </a:rPr>
              <a:t>o  </a:t>
            </a:r>
            <a:r>
              <a:rPr sz="1800" b="1" spc="30" dirty="0" err="1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-45" dirty="0" err="1">
                <a:solidFill>
                  <a:srgbClr val="00AFEF"/>
                </a:solidFill>
                <a:latin typeface="Arial"/>
                <a:cs typeface="Arial"/>
              </a:rPr>
              <a:t>onta</a:t>
            </a:r>
            <a:r>
              <a:rPr lang="es-CL" sz="1800" b="1" spc="-45" dirty="0">
                <a:solidFill>
                  <a:srgbClr val="00AFEF"/>
                </a:solidFill>
                <a:latin typeface="Arial"/>
                <a:cs typeface="Arial"/>
              </a:rPr>
              <a:t>ñ</a:t>
            </a:r>
            <a:r>
              <a:rPr sz="1800" b="1" spc="-45" dirty="0" err="1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b="1" spc="-60" dirty="0" err="1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800" b="1" spc="-120" dirty="0" err="1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34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1800" b="1" spc="-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-34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ac</a:t>
            </a:r>
            <a:r>
              <a:rPr sz="1800" b="1" spc="-3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-11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spc="-114" dirty="0">
                <a:latin typeface="Microsoft Sans Serif"/>
                <a:cs typeface="Microsoft Sans Serif"/>
              </a:rPr>
              <a:t>.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endParaRPr lang="es-CL" sz="1800" spc="50" dirty="0">
              <a:latin typeface="Microsoft Sans Serif"/>
              <a:cs typeface="Microsoft Sans Serif"/>
            </a:endParaRPr>
          </a:p>
          <a:p>
            <a:pPr marL="12065" marR="5080" indent="-3175" algn="ctr">
              <a:lnSpc>
                <a:spcPct val="100200"/>
              </a:lnSpc>
              <a:spcBef>
                <a:spcPts val="95"/>
              </a:spcBef>
            </a:pPr>
            <a:r>
              <a:rPr sz="1800" spc="-125" dirty="0" err="1">
                <a:latin typeface="Microsoft Sans Serif"/>
                <a:cs typeface="Microsoft Sans Serif"/>
              </a:rPr>
              <a:t>D</a:t>
            </a:r>
            <a:r>
              <a:rPr sz="1800" spc="-110" dirty="0" err="1">
                <a:latin typeface="Microsoft Sans Serif"/>
                <a:cs typeface="Microsoft Sans Serif"/>
              </a:rPr>
              <a:t>e</a:t>
            </a:r>
            <a:r>
              <a:rPr sz="1800" spc="-95" dirty="0" err="1">
                <a:latin typeface="Microsoft Sans Serif"/>
                <a:cs typeface="Microsoft Sans Serif"/>
              </a:rPr>
              <a:t>sarr</a:t>
            </a:r>
            <a:r>
              <a:rPr sz="1800" spc="-75" dirty="0" err="1">
                <a:latin typeface="Microsoft Sans Serif"/>
                <a:cs typeface="Microsoft Sans Serif"/>
              </a:rPr>
              <a:t>o</a:t>
            </a:r>
            <a:r>
              <a:rPr sz="1800" spc="-50" dirty="0" err="1">
                <a:latin typeface="Microsoft Sans Serif"/>
                <a:cs typeface="Microsoft Sans Serif"/>
              </a:rPr>
              <a:t>l</a:t>
            </a:r>
            <a:r>
              <a:rPr sz="1800" spc="-35" dirty="0" err="1">
                <a:latin typeface="Microsoft Sans Serif"/>
                <a:cs typeface="Microsoft Sans Serif"/>
              </a:rPr>
              <a:t>l</a:t>
            </a:r>
            <a:r>
              <a:rPr sz="1800" spc="-45" dirty="0" err="1">
                <a:latin typeface="Microsoft Sans Serif"/>
                <a:cs typeface="Microsoft Sans Serif"/>
              </a:rPr>
              <a:t>a</a:t>
            </a:r>
            <a:r>
              <a:rPr lang="es-CL" sz="1800" spc="-45" dirty="0">
                <a:latin typeface="Microsoft Sans Serif"/>
                <a:cs typeface="Microsoft Sans Serif"/>
              </a:rPr>
              <a:t>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l  </a:t>
            </a:r>
            <a:r>
              <a:rPr sz="1800" b="1" spc="-95" dirty="0">
                <a:solidFill>
                  <a:srgbClr val="00AFEF"/>
                </a:solidFill>
                <a:latin typeface="Arial"/>
                <a:cs typeface="Arial"/>
              </a:rPr>
              <a:t>co</a:t>
            </a:r>
            <a:r>
              <a:rPr sz="1800" b="1" spc="-13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-8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-30" dirty="0">
                <a:solidFill>
                  <a:srgbClr val="00AFEF"/>
                </a:solidFill>
                <a:latin typeface="Arial"/>
                <a:cs typeface="Arial"/>
              </a:rPr>
              <a:t>rc</a:t>
            </a: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-12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95" dirty="0">
                <a:solidFill>
                  <a:srgbClr val="00AFEF"/>
                </a:solidFill>
                <a:latin typeface="Arial"/>
                <a:cs typeface="Arial"/>
              </a:rPr>
              <a:t>ar</a:t>
            </a:r>
            <a:r>
              <a:rPr sz="1800" b="1" spc="25" dirty="0">
                <a:solidFill>
                  <a:srgbClr val="00AFEF"/>
                </a:solidFill>
                <a:latin typeface="Arial"/>
                <a:cs typeface="Arial"/>
              </a:rPr>
              <a:t>í</a:t>
            </a:r>
            <a:r>
              <a:rPr sz="1800" b="1" spc="13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3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-114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spc="-114" dirty="0">
                <a:latin typeface="Microsoft Sans Serif"/>
                <a:cs typeface="Microsoft Sans Serif"/>
              </a:rPr>
              <a:t>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qu</a:t>
            </a:r>
            <a:r>
              <a:rPr sz="1800" spc="-135" dirty="0">
                <a:latin typeface="Microsoft Sans Serif"/>
                <a:cs typeface="Microsoft Sans Serif"/>
              </a:rPr>
              <a:t>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</a:t>
            </a:r>
            <a:r>
              <a:rPr sz="1800" spc="-145" dirty="0">
                <a:latin typeface="Microsoft Sans Serif"/>
                <a:cs typeface="Microsoft Sans Serif"/>
              </a:rPr>
              <a:t>e</a:t>
            </a:r>
            <a:r>
              <a:rPr sz="1800" spc="-36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per</a:t>
            </a:r>
            <a:r>
              <a:rPr sz="1800" spc="-55" dirty="0">
                <a:latin typeface="Microsoft Sans Serif"/>
                <a:cs typeface="Microsoft Sans Serif"/>
              </a:rPr>
              <a:t>m</a:t>
            </a:r>
            <a:r>
              <a:rPr sz="1800" spc="-35" dirty="0">
                <a:latin typeface="Microsoft Sans Serif"/>
                <a:cs typeface="Microsoft Sans Serif"/>
              </a:rPr>
              <a:t>i</a:t>
            </a:r>
            <a:r>
              <a:rPr sz="1800" spc="55" dirty="0">
                <a:latin typeface="Microsoft Sans Serif"/>
                <a:cs typeface="Microsoft Sans Serif"/>
              </a:rPr>
              <a:t>t</a:t>
            </a:r>
            <a:r>
              <a:rPr sz="1800" spc="30" dirty="0">
                <a:latin typeface="Microsoft Sans Serif"/>
                <a:cs typeface="Microsoft Sans Serif"/>
              </a:rPr>
              <a:t>i</a:t>
            </a:r>
            <a:r>
              <a:rPr sz="1800" spc="-55" dirty="0">
                <a:latin typeface="Microsoft Sans Serif"/>
                <a:cs typeface="Microsoft Sans Serif"/>
              </a:rPr>
              <a:t>ó  </a:t>
            </a:r>
            <a:r>
              <a:rPr sz="1800" spc="-35" dirty="0">
                <a:latin typeface="Microsoft Sans Serif"/>
                <a:cs typeface="Microsoft Sans Serif"/>
              </a:rPr>
              <a:t>i</a:t>
            </a:r>
            <a:r>
              <a:rPr sz="1800" spc="-50" dirty="0">
                <a:latin typeface="Microsoft Sans Serif"/>
                <a:cs typeface="Microsoft Sans Serif"/>
              </a:rPr>
              <a:t>nter</a:t>
            </a:r>
            <a:r>
              <a:rPr sz="1800" spc="-70" dirty="0">
                <a:latin typeface="Microsoft Sans Serif"/>
                <a:cs typeface="Microsoft Sans Serif"/>
              </a:rPr>
              <a:t>c</a:t>
            </a:r>
            <a:r>
              <a:rPr sz="1800" spc="-5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m</a:t>
            </a:r>
            <a:r>
              <a:rPr sz="1800" spc="-20" dirty="0">
                <a:latin typeface="Microsoft Sans Serif"/>
                <a:cs typeface="Microsoft Sans Serif"/>
              </a:rPr>
              <a:t>b</a:t>
            </a:r>
            <a:r>
              <a:rPr sz="1800" spc="-25" dirty="0">
                <a:latin typeface="Microsoft Sans Serif"/>
                <a:cs typeface="Microsoft Sans Serif"/>
              </a:rPr>
              <a:t>i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pro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5" dirty="0">
                <a:latin typeface="Microsoft Sans Serif"/>
                <a:cs typeface="Microsoft Sans Serif"/>
              </a:rPr>
              <a:t>u</a:t>
            </a:r>
            <a:r>
              <a:rPr sz="1800" spc="-130" dirty="0">
                <a:latin typeface="Microsoft Sans Serif"/>
                <a:cs typeface="Microsoft Sans Serif"/>
              </a:rPr>
              <a:t>ctos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con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25" dirty="0">
                <a:latin typeface="Microsoft Sans Serif"/>
                <a:cs typeface="Microsoft Sans Serif"/>
              </a:rPr>
              <a:t>st</a:t>
            </a:r>
            <a:r>
              <a:rPr sz="1800" spc="-35" dirty="0">
                <a:latin typeface="Microsoft Sans Serif"/>
                <a:cs typeface="Microsoft Sans Serif"/>
              </a:rPr>
              <a:t>i</a:t>
            </a:r>
            <a:r>
              <a:rPr sz="1800" spc="-100" dirty="0">
                <a:latin typeface="Microsoft Sans Serif"/>
                <a:cs typeface="Microsoft Sans Serif"/>
              </a:rPr>
              <a:t>ntos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</a:t>
            </a:r>
            <a:r>
              <a:rPr sz="1800" spc="5" dirty="0">
                <a:latin typeface="Microsoft Sans Serif"/>
                <a:cs typeface="Microsoft Sans Serif"/>
              </a:rPr>
              <a:t>u</a:t>
            </a:r>
            <a:r>
              <a:rPr sz="1800" spc="-145" dirty="0">
                <a:latin typeface="Microsoft Sans Serif"/>
                <a:cs typeface="Microsoft Sans Serif"/>
              </a:rPr>
              <a:t>e</a:t>
            </a:r>
            <a:r>
              <a:rPr sz="1800" spc="-85" dirty="0">
                <a:latin typeface="Microsoft Sans Serif"/>
                <a:cs typeface="Microsoft Sans Serif"/>
              </a:rPr>
              <a:t>rtos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d</a:t>
            </a:r>
            <a:r>
              <a:rPr sz="1800" spc="-80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l  </a:t>
            </a:r>
            <a:r>
              <a:rPr sz="1800" spc="-5" dirty="0">
                <a:latin typeface="Microsoft Sans Serif"/>
                <a:cs typeface="Microsoft Sans Serif"/>
              </a:rPr>
              <a:t>mar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Mediterráneo.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0" y="2420873"/>
            <a:ext cx="9138529" cy="44371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5613" y="116586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80">
                <a:moveTo>
                  <a:pt x="0" y="168021"/>
                </a:moveTo>
                <a:lnTo>
                  <a:pt x="6001" y="123384"/>
                </a:lnTo>
                <a:lnTo>
                  <a:pt x="22938" y="83255"/>
                </a:lnTo>
                <a:lnTo>
                  <a:pt x="49209" y="49244"/>
                </a:lnTo>
                <a:lnTo>
                  <a:pt x="83212" y="22958"/>
                </a:lnTo>
                <a:lnTo>
                  <a:pt x="123345" y="6007"/>
                </a:lnTo>
                <a:lnTo>
                  <a:pt x="168008" y="0"/>
                </a:lnTo>
                <a:lnTo>
                  <a:pt x="2496273" y="0"/>
                </a:lnTo>
                <a:lnTo>
                  <a:pt x="2540954" y="6007"/>
                </a:lnTo>
                <a:lnTo>
                  <a:pt x="2581095" y="22958"/>
                </a:lnTo>
                <a:lnTo>
                  <a:pt x="2615098" y="49244"/>
                </a:lnTo>
                <a:lnTo>
                  <a:pt x="2641364" y="83255"/>
                </a:lnTo>
                <a:lnTo>
                  <a:pt x="2658295" y="123384"/>
                </a:lnTo>
                <a:lnTo>
                  <a:pt x="2664294" y="168021"/>
                </a:lnTo>
                <a:lnTo>
                  <a:pt x="2664294" y="840105"/>
                </a:lnTo>
                <a:lnTo>
                  <a:pt x="2658295" y="884786"/>
                </a:lnTo>
                <a:lnTo>
                  <a:pt x="2641364" y="924926"/>
                </a:lnTo>
                <a:lnTo>
                  <a:pt x="2615098" y="958929"/>
                </a:lnTo>
                <a:lnTo>
                  <a:pt x="2581095" y="985195"/>
                </a:lnTo>
                <a:lnTo>
                  <a:pt x="2540954" y="1002127"/>
                </a:lnTo>
                <a:lnTo>
                  <a:pt x="2496273" y="1008126"/>
                </a:lnTo>
                <a:lnTo>
                  <a:pt x="168008" y="1008126"/>
                </a:lnTo>
                <a:lnTo>
                  <a:pt x="123345" y="1002127"/>
                </a:lnTo>
                <a:lnTo>
                  <a:pt x="83212" y="985195"/>
                </a:lnTo>
                <a:lnTo>
                  <a:pt x="49209" y="958929"/>
                </a:lnTo>
                <a:lnTo>
                  <a:pt x="22938" y="924926"/>
                </a:lnTo>
                <a:lnTo>
                  <a:pt x="6001" y="884786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4327" y="191515"/>
            <a:ext cx="2306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Practicaron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la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b="1" spc="50" dirty="0">
                <a:solidFill>
                  <a:srgbClr val="00AFEF"/>
                </a:solidFill>
                <a:latin typeface="Arial"/>
                <a:cs typeface="Arial"/>
              </a:rPr>
              <a:t>gana</a:t>
            </a:r>
            <a:r>
              <a:rPr sz="1800" b="1" spc="40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1800" b="1" spc="-8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8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800" b="1" spc="25" dirty="0">
                <a:solidFill>
                  <a:srgbClr val="00AFEF"/>
                </a:solidFill>
                <a:latin typeface="Arial"/>
                <a:cs typeface="Arial"/>
              </a:rPr>
              <a:t>í</a:t>
            </a:r>
            <a:r>
              <a:rPr sz="1800" b="1" spc="12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spc="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d</a:t>
            </a:r>
            <a:r>
              <a:rPr sz="1800" spc="-70" dirty="0">
                <a:latin typeface="Microsoft Sans Serif"/>
                <a:cs typeface="Microsoft Sans Serif"/>
              </a:rPr>
              <a:t>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cabra</a:t>
            </a:r>
            <a:r>
              <a:rPr sz="1800" spc="-36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y  </a:t>
            </a:r>
            <a:r>
              <a:rPr sz="1800" spc="-110" dirty="0">
                <a:latin typeface="Microsoft Sans Serif"/>
                <a:cs typeface="Microsoft Sans Serif"/>
              </a:rPr>
              <a:t>ovejas.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7801" y="116586"/>
            <a:ext cx="6081395" cy="1008380"/>
          </a:xfrm>
          <a:custGeom>
            <a:avLst/>
            <a:gdLst/>
            <a:ahLst/>
            <a:cxnLst/>
            <a:rect l="l" t="t" r="r" b="b"/>
            <a:pathLst>
              <a:path w="6081395" h="1008380">
                <a:moveTo>
                  <a:pt x="0" y="168021"/>
                </a:moveTo>
                <a:lnTo>
                  <a:pt x="5998" y="123384"/>
                </a:lnTo>
                <a:lnTo>
                  <a:pt x="22930" y="83255"/>
                </a:lnTo>
                <a:lnTo>
                  <a:pt x="49196" y="49244"/>
                </a:lnTo>
                <a:lnTo>
                  <a:pt x="83199" y="22958"/>
                </a:lnTo>
                <a:lnTo>
                  <a:pt x="123339" y="6007"/>
                </a:lnTo>
                <a:lnTo>
                  <a:pt x="168021" y="0"/>
                </a:lnTo>
                <a:lnTo>
                  <a:pt x="5912993" y="0"/>
                </a:lnTo>
                <a:lnTo>
                  <a:pt x="5957629" y="6007"/>
                </a:lnTo>
                <a:lnTo>
                  <a:pt x="5997758" y="22958"/>
                </a:lnTo>
                <a:lnTo>
                  <a:pt x="6031769" y="49244"/>
                </a:lnTo>
                <a:lnTo>
                  <a:pt x="6058055" y="83255"/>
                </a:lnTo>
                <a:lnTo>
                  <a:pt x="6075006" y="123384"/>
                </a:lnTo>
                <a:lnTo>
                  <a:pt x="6081014" y="168021"/>
                </a:lnTo>
                <a:lnTo>
                  <a:pt x="6081014" y="840105"/>
                </a:lnTo>
                <a:lnTo>
                  <a:pt x="6075006" y="884786"/>
                </a:lnTo>
                <a:lnTo>
                  <a:pt x="6058055" y="924926"/>
                </a:lnTo>
                <a:lnTo>
                  <a:pt x="6031769" y="958929"/>
                </a:lnTo>
                <a:lnTo>
                  <a:pt x="5997758" y="985195"/>
                </a:lnTo>
                <a:lnTo>
                  <a:pt x="5957629" y="1002127"/>
                </a:lnTo>
                <a:lnTo>
                  <a:pt x="5912993" y="1008126"/>
                </a:lnTo>
                <a:lnTo>
                  <a:pt x="168021" y="1008126"/>
                </a:lnTo>
                <a:lnTo>
                  <a:pt x="123339" y="1002127"/>
                </a:lnTo>
                <a:lnTo>
                  <a:pt x="83199" y="985195"/>
                </a:lnTo>
                <a:lnTo>
                  <a:pt x="49196" y="958929"/>
                </a:lnTo>
                <a:lnTo>
                  <a:pt x="22930" y="924926"/>
                </a:lnTo>
                <a:lnTo>
                  <a:pt x="5998" y="884786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7954" y="188848"/>
            <a:ext cx="5681345" cy="851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499"/>
              </a:lnSpc>
              <a:spcBef>
                <a:spcPts val="90"/>
              </a:spcBef>
            </a:pPr>
            <a:r>
              <a:rPr sz="1800" spc="-35" dirty="0">
                <a:latin typeface="Microsoft Sans Serif"/>
                <a:cs typeface="Microsoft Sans Serif"/>
              </a:rPr>
              <a:t>La </a:t>
            </a:r>
            <a:r>
              <a:rPr sz="1800" b="1" spc="35" dirty="0">
                <a:solidFill>
                  <a:srgbClr val="00AFEF"/>
                </a:solidFill>
                <a:latin typeface="Arial"/>
                <a:cs typeface="Arial"/>
              </a:rPr>
              <a:t>agricultura</a:t>
            </a:r>
            <a:r>
              <a:rPr sz="18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de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30" dirty="0">
                <a:latin typeface="Microsoft Sans Serif"/>
                <a:cs typeface="Microsoft Sans Serif"/>
              </a:rPr>
              <a:t>cereales,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olivos,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frutas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verduras,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lo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que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80" dirty="0">
                <a:latin typeface="Microsoft Sans Serif"/>
                <a:cs typeface="Microsoft Sans Serif"/>
              </a:rPr>
              <a:t>les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permitió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tener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dieta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saludable,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que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hoy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conoce 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como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dieta </a:t>
            </a:r>
            <a:r>
              <a:rPr sz="1800" spc="-45" dirty="0">
                <a:latin typeface="Microsoft Sans Serif"/>
                <a:cs typeface="Microsoft Sans Serif"/>
              </a:rPr>
              <a:t>mediterránea.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4" y="1268730"/>
            <a:ext cx="8889365" cy="1008380"/>
          </a:xfrm>
          <a:custGeom>
            <a:avLst/>
            <a:gdLst/>
            <a:ahLst/>
            <a:cxnLst/>
            <a:rect l="l" t="t" r="r" b="b"/>
            <a:pathLst>
              <a:path w="8889365" h="1008380">
                <a:moveTo>
                  <a:pt x="0" y="168021"/>
                </a:moveTo>
                <a:lnTo>
                  <a:pt x="6001" y="123384"/>
                </a:lnTo>
                <a:lnTo>
                  <a:pt x="22939" y="83255"/>
                </a:lnTo>
                <a:lnTo>
                  <a:pt x="49210" y="49244"/>
                </a:lnTo>
                <a:lnTo>
                  <a:pt x="83216" y="22958"/>
                </a:lnTo>
                <a:lnTo>
                  <a:pt x="123353" y="6007"/>
                </a:lnTo>
                <a:lnTo>
                  <a:pt x="168020" y="0"/>
                </a:lnTo>
                <a:lnTo>
                  <a:pt x="8721280" y="0"/>
                </a:lnTo>
                <a:lnTo>
                  <a:pt x="8765917" y="6007"/>
                </a:lnTo>
                <a:lnTo>
                  <a:pt x="8806045" y="22958"/>
                </a:lnTo>
                <a:lnTo>
                  <a:pt x="8840057" y="49244"/>
                </a:lnTo>
                <a:lnTo>
                  <a:pt x="8866342" y="83255"/>
                </a:lnTo>
                <a:lnTo>
                  <a:pt x="8883293" y="123384"/>
                </a:lnTo>
                <a:lnTo>
                  <a:pt x="8889301" y="168021"/>
                </a:lnTo>
                <a:lnTo>
                  <a:pt x="8889301" y="840105"/>
                </a:lnTo>
                <a:lnTo>
                  <a:pt x="8883293" y="884786"/>
                </a:lnTo>
                <a:lnTo>
                  <a:pt x="8866342" y="924926"/>
                </a:lnTo>
                <a:lnTo>
                  <a:pt x="8840057" y="958929"/>
                </a:lnTo>
                <a:lnTo>
                  <a:pt x="8806045" y="985195"/>
                </a:lnTo>
                <a:lnTo>
                  <a:pt x="8765917" y="1002127"/>
                </a:lnTo>
                <a:lnTo>
                  <a:pt x="8721280" y="1008126"/>
                </a:lnTo>
                <a:lnTo>
                  <a:pt x="168020" y="1008126"/>
                </a:lnTo>
                <a:lnTo>
                  <a:pt x="123353" y="1002127"/>
                </a:lnTo>
                <a:lnTo>
                  <a:pt x="83216" y="985195"/>
                </a:lnTo>
                <a:lnTo>
                  <a:pt x="49210" y="958929"/>
                </a:lnTo>
                <a:lnTo>
                  <a:pt x="22939" y="924926"/>
                </a:lnTo>
                <a:lnTo>
                  <a:pt x="6001" y="884786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655" y="1341437"/>
            <a:ext cx="8422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Microsoft Sans Serif"/>
                <a:cs typeface="Microsoft Sans Serif"/>
              </a:rPr>
              <a:t>Inicialmente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b="1" spc="-140" dirty="0">
                <a:solidFill>
                  <a:srgbClr val="00AFEF"/>
                </a:solidFill>
                <a:latin typeface="Arial"/>
                <a:cs typeface="Arial"/>
              </a:rPr>
              <a:t>LOS</a:t>
            </a:r>
            <a:r>
              <a:rPr sz="18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AFEF"/>
                </a:solidFill>
                <a:latin typeface="Arial"/>
                <a:cs typeface="Arial"/>
              </a:rPr>
              <a:t>ROMANOS</a:t>
            </a:r>
            <a:r>
              <a:rPr sz="1800"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surgieron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como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un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pueblo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dedicado</a:t>
            </a:r>
            <a:r>
              <a:rPr sz="1800" spc="-5" dirty="0">
                <a:latin typeface="Microsoft Sans Serif"/>
                <a:cs typeface="Microsoft Sans Serif"/>
              </a:rPr>
              <a:t> 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b="1" spc="35" dirty="0">
                <a:solidFill>
                  <a:srgbClr val="00AFEF"/>
                </a:solidFill>
                <a:latin typeface="Arial"/>
                <a:cs typeface="Arial"/>
              </a:rPr>
              <a:t>agricultura</a:t>
            </a:r>
            <a:r>
              <a:rPr sz="18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el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pastoreo</a:t>
            </a:r>
            <a:r>
              <a:rPr sz="1800" spc="-45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3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b="1" spc="-80" dirty="0">
                <a:solidFill>
                  <a:srgbClr val="00AFEF"/>
                </a:solidFill>
                <a:latin typeface="Arial"/>
                <a:cs typeface="Arial"/>
              </a:rPr>
              <a:t>comercio</a:t>
            </a:r>
            <a:r>
              <a:rPr sz="18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adquirió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importancia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cuando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se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expandieron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territorio.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8993"/>
            <a:ext cx="8867140" cy="910249"/>
          </a:xfrm>
          <a:prstGeom prst="rect">
            <a:avLst/>
          </a:prstGeom>
        </p:spPr>
        <p:txBody>
          <a:bodyPr vert="horz" wrap="square" lIns="0" tIns="78486" rIns="0" bIns="0" rtlCol="0">
            <a:spAutoFit/>
          </a:bodyPr>
          <a:lstStyle/>
          <a:p>
            <a:pPr marL="120014" marR="5080" algn="ctr">
              <a:lnSpc>
                <a:spcPct val="100000"/>
              </a:lnSpc>
              <a:spcBef>
                <a:spcPts val="100"/>
              </a:spcBef>
            </a:pPr>
            <a:r>
              <a:rPr lang="es-CL" sz="5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ACTIVIDAD</a:t>
            </a:r>
            <a:r>
              <a:rPr lang="es-CL" sz="2000" b="1" u="sng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36715" y="1729359"/>
            <a:ext cx="2813685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omic Sans MS" panose="030F0702030302020204" pitchFamily="66" charset="0"/>
                <a:cs typeface="Microsoft Sans Serif"/>
              </a:rPr>
              <a:t>Ex</a:t>
            </a:r>
            <a:r>
              <a:rPr sz="2000" spc="-140" dirty="0">
                <a:latin typeface="Comic Sans MS" panose="030F0702030302020204" pitchFamily="66" charset="0"/>
                <a:cs typeface="Microsoft Sans Serif"/>
              </a:rPr>
              <a:t>p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li</a:t>
            </a:r>
            <a:r>
              <a:rPr sz="2000" spc="-105" dirty="0">
                <a:latin typeface="Comic Sans MS" panose="030F0702030302020204" pitchFamily="66" charset="0"/>
                <a:cs typeface="Microsoft Sans Serif"/>
              </a:rPr>
              <a:t>ca</a:t>
            </a:r>
            <a:r>
              <a:rPr sz="2000" spc="1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40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165" dirty="0">
                <a:latin typeface="Comic Sans MS" panose="030F0702030302020204" pitchFamily="66" charset="0"/>
                <a:cs typeface="Microsoft Sans Serif"/>
              </a:rPr>
              <a:t>ó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m</a:t>
            </a:r>
            <a:r>
              <a:rPr sz="2000" spc="-90" dirty="0"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20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65" dirty="0"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r</a:t>
            </a:r>
            <a:r>
              <a:rPr sz="2000" spc="-40" dirty="0">
                <a:latin typeface="Comic Sans MS" panose="030F0702030302020204" pitchFamily="66" charset="0"/>
                <a:cs typeface="Microsoft Sans Serif"/>
              </a:rPr>
              <a:t>g</a:t>
            </a:r>
            <a:r>
              <a:rPr sz="2000" spc="-50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80" dirty="0"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-80" dirty="0">
                <a:latin typeface="Comic Sans MS" panose="030F0702030302020204" pitchFamily="66" charset="0"/>
                <a:cs typeface="Microsoft Sans Serif"/>
              </a:rPr>
              <a:t>z</a:t>
            </a:r>
            <a:r>
              <a:rPr sz="2000" spc="-100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r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í</a:t>
            </a:r>
            <a:r>
              <a:rPr sz="2000" spc="-25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280" dirty="0">
                <a:latin typeface="Comic Sans MS" panose="030F0702030302020204" pitchFamily="66" charset="0"/>
                <a:cs typeface="Microsoft Sans Serif"/>
              </a:rPr>
              <a:t>s  </a:t>
            </a:r>
            <a:r>
              <a:rPr sz="2000" spc="-20" dirty="0">
                <a:latin typeface="Comic Sans MS" panose="030F0702030302020204" pitchFamily="66" charset="0"/>
                <a:cs typeface="Microsoft Sans Serif"/>
              </a:rPr>
              <a:t>al</a:t>
            </a:r>
            <a:r>
              <a:rPr sz="2000" spc="-2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35" dirty="0">
                <a:latin typeface="Comic Sans MS" panose="030F0702030302020204" pitchFamily="66" charset="0"/>
                <a:cs typeface="Microsoft Sans Serif"/>
              </a:rPr>
              <a:t>grupo</a:t>
            </a:r>
            <a:r>
              <a:rPr sz="2000" spc="-40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0" dirty="0">
                <a:latin typeface="Comic Sans MS" panose="030F0702030302020204" pitchFamily="66" charset="0"/>
                <a:cs typeface="Microsoft Sans Serif"/>
              </a:rPr>
              <a:t>de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latin typeface="Comic Sans MS" panose="030F0702030302020204" pitchFamily="66" charset="0"/>
                <a:cs typeface="Microsoft Sans Serif"/>
              </a:rPr>
              <a:t>compañeros </a:t>
            </a:r>
            <a:r>
              <a:rPr sz="2000" spc="-10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para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40" dirty="0">
                <a:latin typeface="Comic Sans MS" panose="030F0702030302020204" pitchFamily="66" charset="0"/>
                <a:cs typeface="Microsoft Sans Serif"/>
              </a:rPr>
              <a:t>lograr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latin typeface="Comic Sans MS" panose="030F0702030302020204" pitchFamily="66" charset="0"/>
                <a:cs typeface="Microsoft Sans Serif"/>
              </a:rPr>
              <a:t>satisfacer</a:t>
            </a:r>
            <a:r>
              <a:rPr sz="2000" spc="1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5" dirty="0">
                <a:latin typeface="Comic Sans MS" panose="030F0702030302020204" pitchFamily="66" charset="0"/>
                <a:cs typeface="Microsoft Sans Serif"/>
              </a:rPr>
              <a:t>las </a:t>
            </a:r>
            <a:r>
              <a:rPr sz="2000" spc="-150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0" dirty="0"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185" dirty="0">
                <a:latin typeface="Comic Sans MS" panose="030F0702030302020204" pitchFamily="66" charset="0"/>
                <a:cs typeface="Microsoft Sans Serif"/>
              </a:rPr>
              <a:t>e</a:t>
            </a:r>
            <a:r>
              <a:rPr sz="2000" spc="-175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235" dirty="0">
                <a:latin typeface="Comic Sans MS" panose="030F0702030302020204" pitchFamily="66" charset="0"/>
                <a:cs typeface="Microsoft Sans Serif"/>
              </a:rPr>
              <a:t>es</a:t>
            </a:r>
            <a:r>
              <a:rPr sz="2000" spc="-130" dirty="0"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5" dirty="0">
                <a:latin typeface="Comic Sans MS" panose="030F0702030302020204" pitchFamily="66" charset="0"/>
                <a:cs typeface="Microsoft Sans Serif"/>
              </a:rPr>
              <a:t>d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5" dirty="0">
                <a:latin typeface="Comic Sans MS" panose="030F0702030302020204" pitchFamily="66" charset="0"/>
                <a:cs typeface="Microsoft Sans Serif"/>
              </a:rPr>
              <a:t>d</a:t>
            </a:r>
            <a:r>
              <a:rPr sz="2000" spc="-280" dirty="0">
                <a:latin typeface="Comic Sans MS" panose="030F0702030302020204" pitchFamily="66" charset="0"/>
                <a:cs typeface="Microsoft Sans Serif"/>
              </a:rPr>
              <a:t>es</a:t>
            </a:r>
            <a:r>
              <a:rPr sz="2000" spc="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m</a:t>
            </a:r>
            <a:r>
              <a:rPr sz="2000" spc="-110" dirty="0">
                <a:latin typeface="Comic Sans MS" panose="030F0702030302020204" pitchFamily="66" charset="0"/>
                <a:cs typeface="Microsoft Sans Serif"/>
              </a:rPr>
              <a:t>e</a:t>
            </a:r>
            <a:r>
              <a:rPr sz="2000" spc="-120" dirty="0"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150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95" dirty="0"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-85" dirty="0"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90" dirty="0"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5" dirty="0">
                <a:latin typeface="Comic Sans MS" panose="030F0702030302020204" pitchFamily="66" charset="0"/>
                <a:cs typeface="Microsoft Sans Serif"/>
              </a:rPr>
              <a:t>d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280" dirty="0">
                <a:latin typeface="Comic Sans MS" panose="030F0702030302020204" pitchFamily="66" charset="0"/>
                <a:cs typeface="Microsoft Sans Serif"/>
              </a:rPr>
              <a:t>s  </a:t>
            </a:r>
            <a:r>
              <a:rPr sz="2000" spc="-70" dirty="0">
                <a:latin typeface="Comic Sans MS" panose="030F0702030302020204" pitchFamily="66" charset="0"/>
                <a:cs typeface="Microsoft Sans Serif"/>
              </a:rPr>
              <a:t>(</a:t>
            </a:r>
            <a:r>
              <a:rPr sz="2000" spc="-105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35" dirty="0"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70" dirty="0">
                <a:latin typeface="Comic Sans MS" panose="030F0702030302020204" pitchFamily="66" charset="0"/>
                <a:cs typeface="Microsoft Sans Serif"/>
              </a:rPr>
              <a:t>m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dirty="0">
                <a:latin typeface="Comic Sans MS" panose="030F0702030302020204" pitchFamily="66" charset="0"/>
                <a:cs typeface="Microsoft Sans Serif"/>
              </a:rPr>
              <a:t>d</a:t>
            </a:r>
            <a:r>
              <a:rPr sz="2000" spc="-20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30" dirty="0">
                <a:latin typeface="Comic Sans MS" panose="030F0702030302020204" pitchFamily="66" charset="0"/>
                <a:cs typeface="Microsoft Sans Serif"/>
              </a:rPr>
              <a:t>,</a:t>
            </a:r>
            <a:r>
              <a:rPr sz="2000" spc="-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95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120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95" dirty="0">
                <a:latin typeface="Comic Sans MS" panose="030F0702030302020204" pitchFamily="66" charset="0"/>
                <a:cs typeface="Microsoft Sans Serif"/>
              </a:rPr>
              <a:t>s</a:t>
            </a:r>
            <a:r>
              <a:rPr sz="2000" spc="-225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30" dirty="0">
                <a:latin typeface="Comic Sans MS" panose="030F0702030302020204" pitchFamily="66" charset="0"/>
                <a:cs typeface="Microsoft Sans Serif"/>
              </a:rPr>
              <a:t>,</a:t>
            </a:r>
            <a:r>
              <a:rPr sz="2000" spc="-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" dirty="0">
                <a:latin typeface="Comic Sans MS" panose="030F0702030302020204" pitchFamily="66" charset="0"/>
                <a:cs typeface="Microsoft Sans Serif"/>
              </a:rPr>
              <a:t>r</a:t>
            </a:r>
            <a:r>
              <a:rPr sz="2000" spc="-45" dirty="0"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55" dirty="0">
                <a:latin typeface="Comic Sans MS" panose="030F0702030302020204" pitchFamily="66" charset="0"/>
                <a:cs typeface="Microsoft Sans Serif"/>
              </a:rPr>
              <a:t>p</a:t>
            </a:r>
            <a:r>
              <a:rPr sz="2000" spc="-20" dirty="0"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30" dirty="0">
                <a:latin typeface="Comic Sans MS" panose="030F0702030302020204" pitchFamily="66" charset="0"/>
                <a:cs typeface="Microsoft Sans Serif"/>
              </a:rPr>
              <a:t>,</a:t>
            </a:r>
            <a:r>
              <a:rPr sz="2000" spc="-25" dirty="0"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" dirty="0">
                <a:latin typeface="Comic Sans MS" panose="030F0702030302020204" pitchFamily="66" charset="0"/>
                <a:cs typeface="Microsoft Sans Serif"/>
              </a:rPr>
              <a:t>e</a:t>
            </a:r>
            <a:r>
              <a:rPr sz="2000" spc="-20" dirty="0">
                <a:latin typeface="Comic Sans MS" panose="030F0702030302020204" pitchFamily="66" charset="0"/>
                <a:cs typeface="Microsoft Sans Serif"/>
              </a:rPr>
              <a:t>t</a:t>
            </a:r>
            <a:r>
              <a:rPr sz="2000" spc="-210" dirty="0"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135" dirty="0">
                <a:latin typeface="Comic Sans MS" panose="030F0702030302020204" pitchFamily="66" charset="0"/>
                <a:cs typeface="Microsoft Sans Serif"/>
              </a:rPr>
              <a:t>.</a:t>
            </a:r>
            <a:r>
              <a:rPr sz="2000" spc="-65" dirty="0">
                <a:latin typeface="Comic Sans MS" panose="030F0702030302020204" pitchFamily="66" charset="0"/>
                <a:cs typeface="Microsoft Sans Serif"/>
              </a:rPr>
              <a:t>):</a:t>
            </a:r>
            <a:endParaRPr sz="2000" dirty="0">
              <a:latin typeface="Comic Sans MS" panose="030F0702030302020204" pitchFamily="66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15" dirty="0">
                <a:latin typeface="Microsoft Sans Serif"/>
                <a:cs typeface="Microsoft Sans Serif"/>
              </a:rPr>
              <a:t>____________________________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15" dirty="0">
                <a:latin typeface="Microsoft Sans Serif"/>
                <a:cs typeface="Microsoft Sans Serif"/>
              </a:rPr>
              <a:t>____________________________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15" dirty="0">
                <a:latin typeface="Microsoft Sans Serif"/>
                <a:cs typeface="Microsoft Sans Serif"/>
              </a:rPr>
              <a:t>____________________________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15" dirty="0">
                <a:latin typeface="Microsoft Sans Serif"/>
                <a:cs typeface="Microsoft Sans Serif"/>
              </a:rPr>
              <a:t>____________________________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15" dirty="0">
                <a:latin typeface="Microsoft Sans Serif"/>
                <a:cs typeface="Microsoft Sans Serif"/>
              </a:rPr>
              <a:t>____________________________</a:t>
            </a:r>
            <a:r>
              <a:rPr sz="1800" spc="-210" dirty="0"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4757"/>
            <a:ext cx="6156198" cy="4660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6678" y="1608487"/>
            <a:ext cx="6077459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CL" sz="2000" b="1" spc="-35" dirty="0">
                <a:latin typeface="Microsoft Sans Serif"/>
                <a:cs typeface="Microsoft Sans Serif"/>
              </a:rPr>
              <a:t>1</a:t>
            </a:r>
            <a:r>
              <a:rPr sz="2000" b="1" spc="-35" dirty="0">
                <a:latin typeface="Microsoft Sans Serif"/>
                <a:cs typeface="Microsoft Sans Serif"/>
              </a:rPr>
              <a:t>-</a:t>
            </a:r>
            <a:r>
              <a:rPr sz="2000" b="1" spc="-2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Imagina</a:t>
            </a:r>
            <a:r>
              <a:rPr sz="2000" spc="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que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viajas</a:t>
            </a:r>
            <a:r>
              <a:rPr sz="2000" spc="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con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un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grupo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compañeros</a:t>
            </a:r>
            <a:r>
              <a:rPr sz="2000" spc="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la </a:t>
            </a:r>
            <a:r>
              <a:rPr sz="2000" spc="-5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8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6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t</a:t>
            </a:r>
            <a:r>
              <a:rPr sz="2000" spc="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gua</a:t>
            </a:r>
            <a:r>
              <a:rPr sz="2000" spc="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2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r</a:t>
            </a:r>
            <a:r>
              <a:rPr sz="2000" spc="-18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</a:t>
            </a:r>
            <a:r>
              <a:rPr sz="2000" spc="-1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4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-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.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</a:t>
            </a:r>
            <a:r>
              <a:rPr sz="2000" spc="-4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eg</a:t>
            </a:r>
            <a:r>
              <a:rPr sz="2000" spc="-9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40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u</a:t>
            </a:r>
            <a:r>
              <a:rPr sz="2000" spc="-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 </a:t>
            </a:r>
            <a:r>
              <a:rPr sz="2000" spc="-10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zo</a:t>
            </a:r>
            <a:r>
              <a:rPr sz="2000" spc="-1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16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114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ste</a:t>
            </a:r>
            <a:r>
              <a:rPr sz="2000" spc="-10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r</a:t>
            </a:r>
            <a:r>
              <a:rPr sz="2000" spc="-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</a:t>
            </a:r>
            <a:r>
              <a:rPr sz="2000" spc="-1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,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16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o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</a:t>
            </a:r>
            <a:r>
              <a:rPr sz="2000" spc="-9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</a:t>
            </a:r>
            <a:r>
              <a:rPr sz="2000" spc="-4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m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  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templado,</a:t>
            </a:r>
            <a:r>
              <a:rPr sz="2000" spc="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diversidad</a:t>
            </a:r>
            <a:r>
              <a:rPr sz="2000" spc="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6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recursos</a:t>
            </a:r>
            <a:r>
              <a:rPr sz="2000" spc="-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naturales</a:t>
            </a:r>
            <a:r>
              <a:rPr sz="2000" spc="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y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un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relieve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montañoso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que 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dificulta </a:t>
            </a:r>
            <a:r>
              <a:rPr sz="2000" spc="-1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las</a:t>
            </a:r>
            <a:r>
              <a:rPr sz="2000" spc="-1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4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comunicaciones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hacia </a:t>
            </a:r>
            <a:r>
              <a:rPr sz="2000" spc="-8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el </a:t>
            </a:r>
            <a:r>
              <a:rPr sz="2000" spc="-8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interior</a:t>
            </a:r>
            <a:r>
              <a:rPr sz="2000" spc="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del</a:t>
            </a:r>
            <a:r>
              <a:rPr sz="2000" spc="-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continente.</a:t>
            </a:r>
            <a:endParaRPr sz="2000" dirty="0">
              <a:solidFill>
                <a:srgbClr val="FF0000"/>
              </a:solidFill>
              <a:latin typeface="Comic Sans MS" panose="030F0702030302020204" pitchFamily="66" charset="0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Al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llegar,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te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das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cuenta</a:t>
            </a:r>
            <a:r>
              <a:rPr sz="2000" spc="-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que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el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lugar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no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está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habitado </a:t>
            </a:r>
            <a:r>
              <a:rPr sz="2000" spc="-5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ni</a:t>
            </a:r>
            <a:r>
              <a:rPr sz="2000" spc="-3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poblado,</a:t>
            </a:r>
            <a:r>
              <a:rPr sz="2000" spc="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por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lo</a:t>
            </a:r>
            <a:r>
              <a:rPr sz="2000" spc="-2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tanto, </a:t>
            </a:r>
            <a:r>
              <a:rPr sz="2000" spc="-8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deben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pensar</a:t>
            </a:r>
            <a:r>
              <a:rPr sz="200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en</a:t>
            </a:r>
            <a:r>
              <a:rPr sz="2000" spc="-2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cómo </a:t>
            </a:r>
            <a:r>
              <a:rPr sz="2000" spc="-9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satisfacer</a:t>
            </a:r>
            <a:r>
              <a:rPr sz="2000" spc="-10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2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sus</a:t>
            </a:r>
            <a:r>
              <a:rPr sz="2000" spc="-27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4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necesidades</a:t>
            </a:r>
            <a:r>
              <a:rPr sz="2000" spc="-14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de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vivienda, </a:t>
            </a:r>
            <a:r>
              <a:rPr sz="2000" spc="-6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alimentación, </a:t>
            </a:r>
            <a:r>
              <a:rPr sz="2000" spc="-5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vestuario,</a:t>
            </a:r>
            <a:r>
              <a:rPr sz="2000" spc="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protección</a:t>
            </a:r>
            <a:r>
              <a:rPr sz="2000" spc="15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y</a:t>
            </a:r>
            <a:r>
              <a:rPr sz="2000" spc="-3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Comic Sans MS" panose="030F0702030302020204" pitchFamily="66" charset="0"/>
                <a:cs typeface="Microsoft Sans Serif"/>
              </a:rPr>
              <a:t>salud.</a:t>
            </a:r>
            <a:endParaRPr sz="2000" dirty="0">
              <a:solidFill>
                <a:srgbClr val="FF0000"/>
              </a:solidFill>
              <a:latin typeface="Comic Sans MS" panose="030F0702030302020204" pitchFamily="66" charset="0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7627" y="5890767"/>
            <a:ext cx="7129145" cy="807085"/>
          </a:xfrm>
          <a:custGeom>
            <a:avLst/>
            <a:gdLst/>
            <a:ahLst/>
            <a:cxnLst/>
            <a:rect l="l" t="t" r="r" b="b"/>
            <a:pathLst>
              <a:path w="7129145" h="807084">
                <a:moveTo>
                  <a:pt x="0" y="134454"/>
                </a:moveTo>
                <a:lnTo>
                  <a:pt x="6854" y="91956"/>
                </a:lnTo>
                <a:lnTo>
                  <a:pt x="25941" y="55047"/>
                </a:lnTo>
                <a:lnTo>
                  <a:pt x="55045" y="25942"/>
                </a:lnTo>
                <a:lnTo>
                  <a:pt x="91950" y="6854"/>
                </a:lnTo>
                <a:lnTo>
                  <a:pt x="134442" y="0"/>
                </a:lnTo>
                <a:lnTo>
                  <a:pt x="6994347" y="0"/>
                </a:lnTo>
                <a:lnTo>
                  <a:pt x="7036863" y="6854"/>
                </a:lnTo>
                <a:lnTo>
                  <a:pt x="7073784" y="25942"/>
                </a:lnTo>
                <a:lnTo>
                  <a:pt x="7102895" y="55047"/>
                </a:lnTo>
                <a:lnTo>
                  <a:pt x="7121985" y="91956"/>
                </a:lnTo>
                <a:lnTo>
                  <a:pt x="7128840" y="134454"/>
                </a:lnTo>
                <a:lnTo>
                  <a:pt x="7128840" y="672261"/>
                </a:lnTo>
                <a:lnTo>
                  <a:pt x="7121985" y="714759"/>
                </a:lnTo>
                <a:lnTo>
                  <a:pt x="7102895" y="751668"/>
                </a:lnTo>
                <a:lnTo>
                  <a:pt x="7073784" y="780774"/>
                </a:lnTo>
                <a:lnTo>
                  <a:pt x="7036863" y="799862"/>
                </a:lnTo>
                <a:lnTo>
                  <a:pt x="6994347" y="806716"/>
                </a:lnTo>
                <a:lnTo>
                  <a:pt x="134442" y="806716"/>
                </a:lnTo>
                <a:lnTo>
                  <a:pt x="91950" y="799862"/>
                </a:lnTo>
                <a:lnTo>
                  <a:pt x="55045" y="780774"/>
                </a:lnTo>
                <a:lnTo>
                  <a:pt x="25941" y="751668"/>
                </a:lnTo>
                <a:lnTo>
                  <a:pt x="6854" y="714759"/>
                </a:lnTo>
                <a:lnTo>
                  <a:pt x="0" y="672261"/>
                </a:lnTo>
                <a:lnTo>
                  <a:pt x="0" y="134454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0" y="5915531"/>
            <a:ext cx="5751195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16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Microsoft Sans Serif"/>
                <a:cs typeface="Microsoft Sans Serif"/>
              </a:rPr>
              <a:t>*Para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profundizar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los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contenidos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te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invito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ver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los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siguientes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videos:</a:t>
            </a:r>
            <a:endParaRPr lang="es-CL" sz="1600" spc="-100" dirty="0">
              <a:latin typeface="Microsoft Sans Serif"/>
              <a:cs typeface="Microsoft Sans Serif"/>
            </a:endParaRPr>
          </a:p>
          <a:p>
            <a:pPr marL="403860" marR="5080" indent="-391160">
              <a:lnSpc>
                <a:spcPct val="100000"/>
              </a:lnSpc>
              <a:spcBef>
                <a:spcPts val="100"/>
              </a:spcBef>
            </a:pPr>
            <a:r>
              <a:rPr sz="1600" b="1" u="sng" spc="-145" dirty="0">
                <a:latin typeface="Microsoft Sans Serif"/>
                <a:cs typeface="Microsoft Sans Serif"/>
              </a:rPr>
              <a:t>GRECIA</a:t>
            </a:r>
            <a:r>
              <a:rPr sz="1600" spc="-145" dirty="0">
                <a:latin typeface="Microsoft Sans Serif"/>
                <a:cs typeface="Microsoft Sans Serif"/>
              </a:rPr>
              <a:t>:</a:t>
            </a:r>
            <a:r>
              <a:rPr sz="1600" spc="-140" dirty="0">
                <a:latin typeface="Microsoft Sans Serif"/>
                <a:cs typeface="Microsoft Sans Serif"/>
              </a:rPr>
              <a:t> </a:t>
            </a:r>
            <a:r>
              <a:rPr lang="es-CL" sz="1600" b="1" spc="-140" dirty="0">
                <a:solidFill>
                  <a:srgbClr val="0070C0"/>
                </a:solidFill>
                <a:latin typeface="Microsoft Sans Serif"/>
                <a:cs typeface="Microsoft Sans Serif"/>
              </a:rPr>
              <a:t>https://youtu.be/9AzYn__hMgY</a:t>
            </a:r>
          </a:p>
          <a:p>
            <a:pPr marL="403860" marR="5080" indent="-391160">
              <a:lnSpc>
                <a:spcPct val="100000"/>
              </a:lnSpc>
              <a:spcBef>
                <a:spcPts val="100"/>
              </a:spcBef>
            </a:pPr>
            <a:r>
              <a:rPr sz="1600" b="1" u="sng" spc="-105" dirty="0">
                <a:latin typeface="Microsoft Sans Serif"/>
                <a:cs typeface="Microsoft Sans Serif"/>
              </a:rPr>
              <a:t>ROMA:</a:t>
            </a:r>
            <a:r>
              <a:rPr lang="es-CL" sz="1600" b="1" u="sng" spc="-105" dirty="0">
                <a:latin typeface="Microsoft Sans Serif"/>
                <a:cs typeface="Microsoft Sans Serif"/>
              </a:rPr>
              <a:t> </a:t>
            </a:r>
            <a:r>
              <a:rPr lang="es-CL" sz="1600" b="1" spc="-105" dirty="0">
                <a:solidFill>
                  <a:srgbClr val="0070C0"/>
                </a:solidFill>
                <a:latin typeface="Microsoft Sans Serif"/>
                <a:cs typeface="Microsoft Sans Serif"/>
              </a:rPr>
              <a:t>https://youtu.be/RGjeV5rm_Vo</a:t>
            </a:r>
            <a:endParaRPr sz="1600" b="1"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646</Words>
  <Application>Microsoft Office PowerPoint</Application>
  <PresentationFormat>Presentación en pantalla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Microsoft Sans Serif</vt:lpstr>
      <vt:lpstr>Office Theme</vt:lpstr>
      <vt:lpstr>GRECIA Y ROMA</vt:lpstr>
      <vt:lpstr>Las civilizaciones que estudiaremos se remontan a la edad antigua, comenzando incluso en años antes de Cristo. Observa la línea de tiempo con ambas civilizaciones.</vt:lpstr>
      <vt:lpstr>CONOCEMOS EL ENTORNO GRIEGO Y ROMANO</vt:lpstr>
      <vt:lpstr>El mar Mediterráneo tuvo un papel importante en el desarrollo de las antiguas  culturas griega y romana, pues permitió conectar Asia, África y Europa. Además, su  clima templado, apropiado para la agricultura, lo convirtieron en un lugar atractivo</vt:lpstr>
      <vt:lpstr>¿QUÉ ACTIVIDADES ECONÓMICAS REALIZARON?</vt:lpstr>
      <vt:lpstr>Presentación de PowerPoint</vt:lpstr>
      <vt:lpstr>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</dc:creator>
  <cp:lastModifiedBy>FRANCISCO JAVIER VILCHES REYES</cp:lastModifiedBy>
  <cp:revision>3</cp:revision>
  <dcterms:created xsi:type="dcterms:W3CDTF">2021-06-15T21:27:41Z</dcterms:created>
  <dcterms:modified xsi:type="dcterms:W3CDTF">2021-06-15T22:47:21Z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2021-06-15T00:00:00Z</vt:filetime>
  </property>
</Properties>
</file>